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7"/>
  </p:notesMasterIdLst>
  <p:sldIdLst>
    <p:sldId id="296" r:id="rId2"/>
    <p:sldId id="279" r:id="rId3"/>
    <p:sldId id="280" r:id="rId4"/>
    <p:sldId id="258" r:id="rId5"/>
    <p:sldId id="259" r:id="rId6"/>
    <p:sldId id="260" r:id="rId7"/>
    <p:sldId id="261" r:id="rId8"/>
    <p:sldId id="281" r:id="rId9"/>
    <p:sldId id="262" r:id="rId10"/>
    <p:sldId id="295" r:id="rId11"/>
    <p:sldId id="256" r:id="rId12"/>
    <p:sldId id="257" r:id="rId13"/>
    <p:sldId id="263" r:id="rId14"/>
    <p:sldId id="264" r:id="rId15"/>
    <p:sldId id="265" r:id="rId16"/>
    <p:sldId id="266" r:id="rId17"/>
    <p:sldId id="304" r:id="rId18"/>
    <p:sldId id="273" r:id="rId19"/>
    <p:sldId id="305" r:id="rId20"/>
    <p:sldId id="276" r:id="rId21"/>
    <p:sldId id="268" r:id="rId22"/>
    <p:sldId id="297" r:id="rId23"/>
    <p:sldId id="282" r:id="rId24"/>
    <p:sldId id="283" r:id="rId25"/>
    <p:sldId id="285" r:id="rId26"/>
    <p:sldId id="298" r:id="rId27"/>
    <p:sldId id="274" r:id="rId28"/>
    <p:sldId id="307" r:id="rId29"/>
    <p:sldId id="299" r:id="rId30"/>
    <p:sldId id="300" r:id="rId31"/>
    <p:sldId id="301" r:id="rId32"/>
    <p:sldId id="289" r:id="rId33"/>
    <p:sldId id="290" r:id="rId34"/>
    <p:sldId id="306" r:id="rId35"/>
    <p:sldId id="302" r:id="rId36"/>
    <p:sldId id="275" r:id="rId37"/>
    <p:sldId id="277" r:id="rId38"/>
    <p:sldId id="303" r:id="rId39"/>
    <p:sldId id="291" r:id="rId40"/>
    <p:sldId id="292" r:id="rId41"/>
    <p:sldId id="293" r:id="rId42"/>
    <p:sldId id="309" r:id="rId43"/>
    <p:sldId id="310" r:id="rId44"/>
    <p:sldId id="311" r:id="rId45"/>
    <p:sldId id="308" r:id="rId4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snapToObjects="1">
      <p:cViewPr varScale="1">
        <p:scale>
          <a:sx n="124" d="100"/>
          <a:sy n="124" d="100"/>
        </p:scale>
        <p:origin x="64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5109DF-FCC7-8641-9DEE-140A0DED780B}" type="datetimeFigureOut">
              <a:rPr lang="it-IT" smtClean="0"/>
              <a:t>01/03/20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30955B-F336-F444-8F8A-93310C47BA3E}" type="slidenum">
              <a:rPr lang="it-IT" smtClean="0"/>
              <a:t>‹N›</a:t>
            </a:fld>
            <a:endParaRPr lang="it-IT"/>
          </a:p>
        </p:txBody>
      </p:sp>
    </p:spTree>
    <p:extLst>
      <p:ext uri="{BB962C8B-B14F-4D97-AF65-F5344CB8AC3E}">
        <p14:creationId xmlns:p14="http://schemas.microsoft.com/office/powerpoint/2010/main" val="280159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9530955B-F336-F444-8F8A-93310C47BA3E}" type="slidenum">
              <a:rPr lang="it-IT" smtClean="0"/>
              <a:t>44</a:t>
            </a:fld>
            <a:endParaRPr lang="it-IT"/>
          </a:p>
        </p:txBody>
      </p:sp>
    </p:spTree>
    <p:extLst>
      <p:ext uri="{BB962C8B-B14F-4D97-AF65-F5344CB8AC3E}">
        <p14:creationId xmlns:p14="http://schemas.microsoft.com/office/powerpoint/2010/main" val="1147116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03B9DD-05CD-F444-8F56-8CC826A357B5}"/>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038B206A-F8EB-304A-82E4-228D1A5EAD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4C247F80-3C5C-0D43-806F-C783EFCA9A38}"/>
              </a:ext>
            </a:extLst>
          </p:cNvPr>
          <p:cNvSpPr>
            <a:spLocks noGrp="1"/>
          </p:cNvSpPr>
          <p:nvPr>
            <p:ph type="dt" sz="half" idx="10"/>
          </p:nvPr>
        </p:nvSpPr>
        <p:spPr/>
        <p:txBody>
          <a:bodyPr/>
          <a:lstStyle/>
          <a:p>
            <a:fld id="{0F4BE756-CE86-6E49-B3D2-DD091414F4F6}" type="datetime1">
              <a:rPr lang="it-IT" smtClean="0"/>
              <a:t>01/03/20</a:t>
            </a:fld>
            <a:endParaRPr lang="it-IT"/>
          </a:p>
        </p:txBody>
      </p:sp>
      <p:sp>
        <p:nvSpPr>
          <p:cNvPr id="5" name="Segnaposto piè di pagina 4">
            <a:extLst>
              <a:ext uri="{FF2B5EF4-FFF2-40B4-BE49-F238E27FC236}">
                <a16:creationId xmlns:a16="http://schemas.microsoft.com/office/drawing/2014/main" id="{488C1D55-8E34-F44B-B297-31D3836467B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72169CF-45D3-6D4A-9832-C4158AA78B4A}"/>
              </a:ext>
            </a:extLst>
          </p:cNvPr>
          <p:cNvSpPr>
            <a:spLocks noGrp="1"/>
          </p:cNvSpPr>
          <p:nvPr>
            <p:ph type="sldNum" sz="quarter" idx="12"/>
          </p:nvPr>
        </p:nvSpPr>
        <p:spPr/>
        <p:txBody>
          <a:bodyPr/>
          <a:lstStyle/>
          <a:p>
            <a:fld id="{B7EBD4FF-295F-9D49-A519-94AAB7D915EC}" type="slidenum">
              <a:rPr lang="it-IT" smtClean="0"/>
              <a:t>‹N›</a:t>
            </a:fld>
            <a:endParaRPr lang="it-IT"/>
          </a:p>
        </p:txBody>
      </p:sp>
    </p:spTree>
    <p:extLst>
      <p:ext uri="{BB962C8B-B14F-4D97-AF65-F5344CB8AC3E}">
        <p14:creationId xmlns:p14="http://schemas.microsoft.com/office/powerpoint/2010/main" val="1644539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58A956-6554-EC49-983B-8B6C5477E8C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0EB947A-87DC-A549-8FDF-5E38CE6E1B29}"/>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7373130-D9A1-3743-806A-820BC1FE83F0}"/>
              </a:ext>
            </a:extLst>
          </p:cNvPr>
          <p:cNvSpPr>
            <a:spLocks noGrp="1"/>
          </p:cNvSpPr>
          <p:nvPr>
            <p:ph type="dt" sz="half" idx="10"/>
          </p:nvPr>
        </p:nvSpPr>
        <p:spPr/>
        <p:txBody>
          <a:bodyPr/>
          <a:lstStyle/>
          <a:p>
            <a:fld id="{9A725D13-D7E3-0343-B868-AAC26FB622E6}" type="datetime1">
              <a:rPr lang="it-IT" smtClean="0"/>
              <a:t>01/03/20</a:t>
            </a:fld>
            <a:endParaRPr lang="it-IT"/>
          </a:p>
        </p:txBody>
      </p:sp>
      <p:sp>
        <p:nvSpPr>
          <p:cNvPr id="5" name="Segnaposto piè di pagina 4">
            <a:extLst>
              <a:ext uri="{FF2B5EF4-FFF2-40B4-BE49-F238E27FC236}">
                <a16:creationId xmlns:a16="http://schemas.microsoft.com/office/drawing/2014/main" id="{10753DC6-C165-3D49-AE71-A0468018B68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40E4687-4CA5-1049-A07C-130783AA1F25}"/>
              </a:ext>
            </a:extLst>
          </p:cNvPr>
          <p:cNvSpPr>
            <a:spLocks noGrp="1"/>
          </p:cNvSpPr>
          <p:nvPr>
            <p:ph type="sldNum" sz="quarter" idx="12"/>
          </p:nvPr>
        </p:nvSpPr>
        <p:spPr/>
        <p:txBody>
          <a:bodyPr/>
          <a:lstStyle/>
          <a:p>
            <a:fld id="{B7EBD4FF-295F-9D49-A519-94AAB7D915EC}" type="slidenum">
              <a:rPr lang="it-IT" smtClean="0"/>
              <a:t>‹N›</a:t>
            </a:fld>
            <a:endParaRPr lang="it-IT"/>
          </a:p>
        </p:txBody>
      </p:sp>
    </p:spTree>
    <p:extLst>
      <p:ext uri="{BB962C8B-B14F-4D97-AF65-F5344CB8AC3E}">
        <p14:creationId xmlns:p14="http://schemas.microsoft.com/office/powerpoint/2010/main" val="1303429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0C13864-AAA5-4543-A010-C66D58C5ADF7}"/>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0C5C19E-FD4F-844E-8ACE-C5BB514EBE2F}"/>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EC1697D-5545-0345-B05D-78154D93287E}"/>
              </a:ext>
            </a:extLst>
          </p:cNvPr>
          <p:cNvSpPr>
            <a:spLocks noGrp="1"/>
          </p:cNvSpPr>
          <p:nvPr>
            <p:ph type="dt" sz="half" idx="10"/>
          </p:nvPr>
        </p:nvSpPr>
        <p:spPr/>
        <p:txBody>
          <a:bodyPr/>
          <a:lstStyle/>
          <a:p>
            <a:fld id="{734BB39F-965B-A44C-A4EF-8C032CB8A267}" type="datetime1">
              <a:rPr lang="it-IT" smtClean="0"/>
              <a:t>01/03/20</a:t>
            </a:fld>
            <a:endParaRPr lang="it-IT"/>
          </a:p>
        </p:txBody>
      </p:sp>
      <p:sp>
        <p:nvSpPr>
          <p:cNvPr id="5" name="Segnaposto piè di pagina 4">
            <a:extLst>
              <a:ext uri="{FF2B5EF4-FFF2-40B4-BE49-F238E27FC236}">
                <a16:creationId xmlns:a16="http://schemas.microsoft.com/office/drawing/2014/main" id="{9531D2BF-51FE-BC47-8789-E2587785D8B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66891E9-B487-7548-A292-4350627C85FF}"/>
              </a:ext>
            </a:extLst>
          </p:cNvPr>
          <p:cNvSpPr>
            <a:spLocks noGrp="1"/>
          </p:cNvSpPr>
          <p:nvPr>
            <p:ph type="sldNum" sz="quarter" idx="12"/>
          </p:nvPr>
        </p:nvSpPr>
        <p:spPr/>
        <p:txBody>
          <a:bodyPr/>
          <a:lstStyle/>
          <a:p>
            <a:fld id="{B7EBD4FF-295F-9D49-A519-94AAB7D915EC}" type="slidenum">
              <a:rPr lang="it-IT" smtClean="0"/>
              <a:t>‹N›</a:t>
            </a:fld>
            <a:endParaRPr lang="it-IT"/>
          </a:p>
        </p:txBody>
      </p:sp>
    </p:spTree>
    <p:extLst>
      <p:ext uri="{BB962C8B-B14F-4D97-AF65-F5344CB8AC3E}">
        <p14:creationId xmlns:p14="http://schemas.microsoft.com/office/powerpoint/2010/main" val="3177036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5D1E6F-D96B-AC40-BAF7-B3D35E972EA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E2C3FA3-8CBC-FF46-AF63-17BA6D05B08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B852283-36F4-7F49-8D89-85B309A67EDE}"/>
              </a:ext>
            </a:extLst>
          </p:cNvPr>
          <p:cNvSpPr>
            <a:spLocks noGrp="1"/>
          </p:cNvSpPr>
          <p:nvPr>
            <p:ph type="dt" sz="half" idx="10"/>
          </p:nvPr>
        </p:nvSpPr>
        <p:spPr/>
        <p:txBody>
          <a:bodyPr/>
          <a:lstStyle/>
          <a:p>
            <a:fld id="{5011C916-31B7-9F41-AB99-5668395FEA49}" type="datetime1">
              <a:rPr lang="it-IT" smtClean="0"/>
              <a:t>01/03/20</a:t>
            </a:fld>
            <a:endParaRPr lang="it-IT"/>
          </a:p>
        </p:txBody>
      </p:sp>
      <p:sp>
        <p:nvSpPr>
          <p:cNvPr id="5" name="Segnaposto piè di pagina 4">
            <a:extLst>
              <a:ext uri="{FF2B5EF4-FFF2-40B4-BE49-F238E27FC236}">
                <a16:creationId xmlns:a16="http://schemas.microsoft.com/office/drawing/2014/main" id="{5A67548A-E8B3-5845-9C78-C6EB39C99F0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2176AD9-94F1-DD43-9D4F-D8D6B15CBAF5}"/>
              </a:ext>
            </a:extLst>
          </p:cNvPr>
          <p:cNvSpPr>
            <a:spLocks noGrp="1"/>
          </p:cNvSpPr>
          <p:nvPr>
            <p:ph type="sldNum" sz="quarter" idx="12"/>
          </p:nvPr>
        </p:nvSpPr>
        <p:spPr/>
        <p:txBody>
          <a:bodyPr/>
          <a:lstStyle/>
          <a:p>
            <a:fld id="{B7EBD4FF-295F-9D49-A519-94AAB7D915EC}" type="slidenum">
              <a:rPr lang="it-IT" smtClean="0"/>
              <a:t>‹N›</a:t>
            </a:fld>
            <a:endParaRPr lang="it-IT"/>
          </a:p>
        </p:txBody>
      </p:sp>
    </p:spTree>
    <p:extLst>
      <p:ext uri="{BB962C8B-B14F-4D97-AF65-F5344CB8AC3E}">
        <p14:creationId xmlns:p14="http://schemas.microsoft.com/office/powerpoint/2010/main" val="279429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3417E5-697A-984D-A300-975E3651F36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6017EF0A-C466-C143-9940-87081727AE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00E8CF77-6406-C94C-ADAF-67BE4B432465}"/>
              </a:ext>
            </a:extLst>
          </p:cNvPr>
          <p:cNvSpPr>
            <a:spLocks noGrp="1"/>
          </p:cNvSpPr>
          <p:nvPr>
            <p:ph type="dt" sz="half" idx="10"/>
          </p:nvPr>
        </p:nvSpPr>
        <p:spPr/>
        <p:txBody>
          <a:bodyPr/>
          <a:lstStyle/>
          <a:p>
            <a:fld id="{1D787D5A-3AC9-274C-A169-B178FFDD3BC4}" type="datetime1">
              <a:rPr lang="it-IT" smtClean="0"/>
              <a:t>01/03/20</a:t>
            </a:fld>
            <a:endParaRPr lang="it-IT"/>
          </a:p>
        </p:txBody>
      </p:sp>
      <p:sp>
        <p:nvSpPr>
          <p:cNvPr id="5" name="Segnaposto piè di pagina 4">
            <a:extLst>
              <a:ext uri="{FF2B5EF4-FFF2-40B4-BE49-F238E27FC236}">
                <a16:creationId xmlns:a16="http://schemas.microsoft.com/office/drawing/2014/main" id="{97DCABCD-A167-0746-919B-473D7CEFE69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39D5317-70AC-1C4E-88A6-4B8D57238A0B}"/>
              </a:ext>
            </a:extLst>
          </p:cNvPr>
          <p:cNvSpPr>
            <a:spLocks noGrp="1"/>
          </p:cNvSpPr>
          <p:nvPr>
            <p:ph type="sldNum" sz="quarter" idx="12"/>
          </p:nvPr>
        </p:nvSpPr>
        <p:spPr/>
        <p:txBody>
          <a:bodyPr/>
          <a:lstStyle/>
          <a:p>
            <a:fld id="{B7EBD4FF-295F-9D49-A519-94AAB7D915EC}" type="slidenum">
              <a:rPr lang="it-IT" smtClean="0"/>
              <a:t>‹N›</a:t>
            </a:fld>
            <a:endParaRPr lang="it-IT"/>
          </a:p>
        </p:txBody>
      </p:sp>
    </p:spTree>
    <p:extLst>
      <p:ext uri="{BB962C8B-B14F-4D97-AF65-F5344CB8AC3E}">
        <p14:creationId xmlns:p14="http://schemas.microsoft.com/office/powerpoint/2010/main" val="1142080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E37F9B-E4D3-F24E-954B-B2046C5853F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DD38F0E-37B2-7D47-A1D0-6C8F1ED43A85}"/>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ACB516DD-7A17-D649-B6CF-3B8A2EB7839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6D9CA37C-B6C2-4C49-9B25-88DBB7965AD1}"/>
              </a:ext>
            </a:extLst>
          </p:cNvPr>
          <p:cNvSpPr>
            <a:spLocks noGrp="1"/>
          </p:cNvSpPr>
          <p:nvPr>
            <p:ph type="dt" sz="half" idx="10"/>
          </p:nvPr>
        </p:nvSpPr>
        <p:spPr/>
        <p:txBody>
          <a:bodyPr/>
          <a:lstStyle/>
          <a:p>
            <a:fld id="{55C48EE9-6B17-A84C-89EE-81E6637CE79B}" type="datetime1">
              <a:rPr lang="it-IT" smtClean="0"/>
              <a:t>01/03/20</a:t>
            </a:fld>
            <a:endParaRPr lang="it-IT"/>
          </a:p>
        </p:txBody>
      </p:sp>
      <p:sp>
        <p:nvSpPr>
          <p:cNvPr id="6" name="Segnaposto piè di pagina 5">
            <a:extLst>
              <a:ext uri="{FF2B5EF4-FFF2-40B4-BE49-F238E27FC236}">
                <a16:creationId xmlns:a16="http://schemas.microsoft.com/office/drawing/2014/main" id="{1E873F39-D00B-6143-B1DC-7D0B121B96C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06AB9DF-48BA-E642-9F19-BAB44077B10C}"/>
              </a:ext>
            </a:extLst>
          </p:cNvPr>
          <p:cNvSpPr>
            <a:spLocks noGrp="1"/>
          </p:cNvSpPr>
          <p:nvPr>
            <p:ph type="sldNum" sz="quarter" idx="12"/>
          </p:nvPr>
        </p:nvSpPr>
        <p:spPr/>
        <p:txBody>
          <a:bodyPr/>
          <a:lstStyle/>
          <a:p>
            <a:fld id="{B7EBD4FF-295F-9D49-A519-94AAB7D915EC}" type="slidenum">
              <a:rPr lang="it-IT" smtClean="0"/>
              <a:t>‹N›</a:t>
            </a:fld>
            <a:endParaRPr lang="it-IT"/>
          </a:p>
        </p:txBody>
      </p:sp>
    </p:spTree>
    <p:extLst>
      <p:ext uri="{BB962C8B-B14F-4D97-AF65-F5344CB8AC3E}">
        <p14:creationId xmlns:p14="http://schemas.microsoft.com/office/powerpoint/2010/main" val="490615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C8C153-8FC4-8145-B5F6-0417EE8F9534}"/>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CC5A466-1818-BB40-B6BC-4802980CCB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041D4B83-E471-8A47-B891-D380C6BB4FB3}"/>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2F9B8C22-1C89-6140-B382-0EEC84B0E0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80C283AE-28AD-204C-8E87-CD2DB3EDE548}"/>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C03D5698-0F3C-A944-A955-EFF4EEC1D1F2}"/>
              </a:ext>
            </a:extLst>
          </p:cNvPr>
          <p:cNvSpPr>
            <a:spLocks noGrp="1"/>
          </p:cNvSpPr>
          <p:nvPr>
            <p:ph type="dt" sz="half" idx="10"/>
          </p:nvPr>
        </p:nvSpPr>
        <p:spPr/>
        <p:txBody>
          <a:bodyPr/>
          <a:lstStyle/>
          <a:p>
            <a:fld id="{A1DEBAA0-A485-7B42-9493-8FA8BAB388BD}" type="datetime1">
              <a:rPr lang="it-IT" smtClean="0"/>
              <a:t>01/03/20</a:t>
            </a:fld>
            <a:endParaRPr lang="it-IT"/>
          </a:p>
        </p:txBody>
      </p:sp>
      <p:sp>
        <p:nvSpPr>
          <p:cNvPr id="8" name="Segnaposto piè di pagina 7">
            <a:extLst>
              <a:ext uri="{FF2B5EF4-FFF2-40B4-BE49-F238E27FC236}">
                <a16:creationId xmlns:a16="http://schemas.microsoft.com/office/drawing/2014/main" id="{F72E15C2-2452-B04F-8EF6-17941FD8E38A}"/>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374451C7-A6AC-6548-B295-AFE2D711201F}"/>
              </a:ext>
            </a:extLst>
          </p:cNvPr>
          <p:cNvSpPr>
            <a:spLocks noGrp="1"/>
          </p:cNvSpPr>
          <p:nvPr>
            <p:ph type="sldNum" sz="quarter" idx="12"/>
          </p:nvPr>
        </p:nvSpPr>
        <p:spPr/>
        <p:txBody>
          <a:bodyPr/>
          <a:lstStyle/>
          <a:p>
            <a:fld id="{B7EBD4FF-295F-9D49-A519-94AAB7D915EC}" type="slidenum">
              <a:rPr lang="it-IT" smtClean="0"/>
              <a:t>‹N›</a:t>
            </a:fld>
            <a:endParaRPr lang="it-IT"/>
          </a:p>
        </p:txBody>
      </p:sp>
    </p:spTree>
    <p:extLst>
      <p:ext uri="{BB962C8B-B14F-4D97-AF65-F5344CB8AC3E}">
        <p14:creationId xmlns:p14="http://schemas.microsoft.com/office/powerpoint/2010/main" val="3023852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5D4F37-DFAD-344D-996B-C18B308DC6D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4AE3363A-21D5-064B-A4C0-FD7BFB73874B}"/>
              </a:ext>
            </a:extLst>
          </p:cNvPr>
          <p:cNvSpPr>
            <a:spLocks noGrp="1"/>
          </p:cNvSpPr>
          <p:nvPr>
            <p:ph type="dt" sz="half" idx="10"/>
          </p:nvPr>
        </p:nvSpPr>
        <p:spPr/>
        <p:txBody>
          <a:bodyPr/>
          <a:lstStyle/>
          <a:p>
            <a:fld id="{978394D6-2DAB-4E40-9641-63738E32FB5B}" type="datetime1">
              <a:rPr lang="it-IT" smtClean="0"/>
              <a:t>01/03/20</a:t>
            </a:fld>
            <a:endParaRPr lang="it-IT"/>
          </a:p>
        </p:txBody>
      </p:sp>
      <p:sp>
        <p:nvSpPr>
          <p:cNvPr id="4" name="Segnaposto piè di pagina 3">
            <a:extLst>
              <a:ext uri="{FF2B5EF4-FFF2-40B4-BE49-F238E27FC236}">
                <a16:creationId xmlns:a16="http://schemas.microsoft.com/office/drawing/2014/main" id="{114E1BC1-C812-954B-B86A-8A6C8475AA1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CA263BDC-659E-8F43-99BC-A32A25A4130D}"/>
              </a:ext>
            </a:extLst>
          </p:cNvPr>
          <p:cNvSpPr>
            <a:spLocks noGrp="1"/>
          </p:cNvSpPr>
          <p:nvPr>
            <p:ph type="sldNum" sz="quarter" idx="12"/>
          </p:nvPr>
        </p:nvSpPr>
        <p:spPr/>
        <p:txBody>
          <a:bodyPr/>
          <a:lstStyle/>
          <a:p>
            <a:fld id="{B7EBD4FF-295F-9D49-A519-94AAB7D915EC}" type="slidenum">
              <a:rPr lang="it-IT" smtClean="0"/>
              <a:t>‹N›</a:t>
            </a:fld>
            <a:endParaRPr lang="it-IT"/>
          </a:p>
        </p:txBody>
      </p:sp>
    </p:spTree>
    <p:extLst>
      <p:ext uri="{BB962C8B-B14F-4D97-AF65-F5344CB8AC3E}">
        <p14:creationId xmlns:p14="http://schemas.microsoft.com/office/powerpoint/2010/main" val="75842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B631DD49-D4D0-EF45-840C-525D72B3DCB5}"/>
              </a:ext>
            </a:extLst>
          </p:cNvPr>
          <p:cNvSpPr>
            <a:spLocks noGrp="1"/>
          </p:cNvSpPr>
          <p:nvPr>
            <p:ph type="dt" sz="half" idx="10"/>
          </p:nvPr>
        </p:nvSpPr>
        <p:spPr/>
        <p:txBody>
          <a:bodyPr/>
          <a:lstStyle/>
          <a:p>
            <a:fld id="{059B22D8-0621-194E-B2D3-5C6685914643}" type="datetime1">
              <a:rPr lang="it-IT" smtClean="0"/>
              <a:t>01/03/20</a:t>
            </a:fld>
            <a:endParaRPr lang="it-IT"/>
          </a:p>
        </p:txBody>
      </p:sp>
      <p:sp>
        <p:nvSpPr>
          <p:cNvPr id="3" name="Segnaposto piè di pagina 2">
            <a:extLst>
              <a:ext uri="{FF2B5EF4-FFF2-40B4-BE49-F238E27FC236}">
                <a16:creationId xmlns:a16="http://schemas.microsoft.com/office/drawing/2014/main" id="{D65C5B94-A5C9-8E4D-B397-1721B8536FBE}"/>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9CD87393-1E40-2B4C-BDBB-867A4A2CA764}"/>
              </a:ext>
            </a:extLst>
          </p:cNvPr>
          <p:cNvSpPr>
            <a:spLocks noGrp="1"/>
          </p:cNvSpPr>
          <p:nvPr>
            <p:ph type="sldNum" sz="quarter" idx="12"/>
          </p:nvPr>
        </p:nvSpPr>
        <p:spPr/>
        <p:txBody>
          <a:bodyPr/>
          <a:lstStyle/>
          <a:p>
            <a:fld id="{B7EBD4FF-295F-9D49-A519-94AAB7D915EC}" type="slidenum">
              <a:rPr lang="it-IT" smtClean="0"/>
              <a:t>‹N›</a:t>
            </a:fld>
            <a:endParaRPr lang="it-IT"/>
          </a:p>
        </p:txBody>
      </p:sp>
    </p:spTree>
    <p:extLst>
      <p:ext uri="{BB962C8B-B14F-4D97-AF65-F5344CB8AC3E}">
        <p14:creationId xmlns:p14="http://schemas.microsoft.com/office/powerpoint/2010/main" val="4169320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EC36D3-7C50-CA4B-A788-53416E7A2B5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A648DE7-59D3-484A-BBA3-D5094C5EC2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96997716-8F7A-BD46-A910-53614006BD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7394A9E-6938-AA4F-8D5A-4F973E468C1C}"/>
              </a:ext>
            </a:extLst>
          </p:cNvPr>
          <p:cNvSpPr>
            <a:spLocks noGrp="1"/>
          </p:cNvSpPr>
          <p:nvPr>
            <p:ph type="dt" sz="half" idx="10"/>
          </p:nvPr>
        </p:nvSpPr>
        <p:spPr/>
        <p:txBody>
          <a:bodyPr/>
          <a:lstStyle/>
          <a:p>
            <a:fld id="{FAD91F52-307E-0340-BBFA-3C9B2E4D7C2F}" type="datetime1">
              <a:rPr lang="it-IT" smtClean="0"/>
              <a:t>01/03/20</a:t>
            </a:fld>
            <a:endParaRPr lang="it-IT"/>
          </a:p>
        </p:txBody>
      </p:sp>
      <p:sp>
        <p:nvSpPr>
          <p:cNvPr id="6" name="Segnaposto piè di pagina 5">
            <a:extLst>
              <a:ext uri="{FF2B5EF4-FFF2-40B4-BE49-F238E27FC236}">
                <a16:creationId xmlns:a16="http://schemas.microsoft.com/office/drawing/2014/main" id="{2621B961-C22B-234F-965A-E1A27689078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37D395A-E0F0-1942-AD8C-1692EB0A6DAD}"/>
              </a:ext>
            </a:extLst>
          </p:cNvPr>
          <p:cNvSpPr>
            <a:spLocks noGrp="1"/>
          </p:cNvSpPr>
          <p:nvPr>
            <p:ph type="sldNum" sz="quarter" idx="12"/>
          </p:nvPr>
        </p:nvSpPr>
        <p:spPr/>
        <p:txBody>
          <a:bodyPr/>
          <a:lstStyle/>
          <a:p>
            <a:fld id="{B7EBD4FF-295F-9D49-A519-94AAB7D915EC}" type="slidenum">
              <a:rPr lang="it-IT" smtClean="0"/>
              <a:t>‹N›</a:t>
            </a:fld>
            <a:endParaRPr lang="it-IT"/>
          </a:p>
        </p:txBody>
      </p:sp>
    </p:spTree>
    <p:extLst>
      <p:ext uri="{BB962C8B-B14F-4D97-AF65-F5344CB8AC3E}">
        <p14:creationId xmlns:p14="http://schemas.microsoft.com/office/powerpoint/2010/main" val="3351617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CDD5CE-2832-1D4C-89DD-673246A0A0E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2ACA8365-CAA1-0D46-A1CB-988F1ECCCF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6C805CB-141C-B849-A3E3-2166D1DE73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C852920-ABD1-2645-9E50-9ED829925292}"/>
              </a:ext>
            </a:extLst>
          </p:cNvPr>
          <p:cNvSpPr>
            <a:spLocks noGrp="1"/>
          </p:cNvSpPr>
          <p:nvPr>
            <p:ph type="dt" sz="half" idx="10"/>
          </p:nvPr>
        </p:nvSpPr>
        <p:spPr/>
        <p:txBody>
          <a:bodyPr/>
          <a:lstStyle/>
          <a:p>
            <a:fld id="{A8EC6AEC-B4B0-DC47-B6AD-17D7D8F9CA52}" type="datetime1">
              <a:rPr lang="it-IT" smtClean="0"/>
              <a:t>01/03/20</a:t>
            </a:fld>
            <a:endParaRPr lang="it-IT"/>
          </a:p>
        </p:txBody>
      </p:sp>
      <p:sp>
        <p:nvSpPr>
          <p:cNvPr id="6" name="Segnaposto piè di pagina 5">
            <a:extLst>
              <a:ext uri="{FF2B5EF4-FFF2-40B4-BE49-F238E27FC236}">
                <a16:creationId xmlns:a16="http://schemas.microsoft.com/office/drawing/2014/main" id="{425B9BC6-31E6-2B4D-A291-8FCBEB2C407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CB00FDB-3FB6-3A40-AC28-0B830DD2F607}"/>
              </a:ext>
            </a:extLst>
          </p:cNvPr>
          <p:cNvSpPr>
            <a:spLocks noGrp="1"/>
          </p:cNvSpPr>
          <p:nvPr>
            <p:ph type="sldNum" sz="quarter" idx="12"/>
          </p:nvPr>
        </p:nvSpPr>
        <p:spPr/>
        <p:txBody>
          <a:bodyPr/>
          <a:lstStyle/>
          <a:p>
            <a:fld id="{B7EBD4FF-295F-9D49-A519-94AAB7D915EC}" type="slidenum">
              <a:rPr lang="it-IT" smtClean="0"/>
              <a:t>‹N›</a:t>
            </a:fld>
            <a:endParaRPr lang="it-IT"/>
          </a:p>
        </p:txBody>
      </p:sp>
    </p:spTree>
    <p:extLst>
      <p:ext uri="{BB962C8B-B14F-4D97-AF65-F5344CB8AC3E}">
        <p14:creationId xmlns:p14="http://schemas.microsoft.com/office/powerpoint/2010/main" val="1482015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0B17C709-786F-B44C-8D50-E27061E586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8DD82A6-0894-BC45-BF41-19AA790ABB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BFA8F3A-03A1-0947-AA02-C4BF50C30C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6C43AA-4BEB-8E45-8F29-899E54400EF8}" type="datetime1">
              <a:rPr lang="it-IT" smtClean="0"/>
              <a:t>01/03/20</a:t>
            </a:fld>
            <a:endParaRPr lang="it-IT"/>
          </a:p>
        </p:txBody>
      </p:sp>
      <p:sp>
        <p:nvSpPr>
          <p:cNvPr id="5" name="Segnaposto piè di pagina 4">
            <a:extLst>
              <a:ext uri="{FF2B5EF4-FFF2-40B4-BE49-F238E27FC236}">
                <a16:creationId xmlns:a16="http://schemas.microsoft.com/office/drawing/2014/main" id="{B102EF02-0357-3840-8674-02334102AB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FC83F697-3FC6-794D-866C-F8CF67A0B5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EBD4FF-295F-9D49-A519-94AAB7D915EC}" type="slidenum">
              <a:rPr lang="it-IT" smtClean="0"/>
              <a:t>‹N›</a:t>
            </a:fld>
            <a:endParaRPr lang="it-IT"/>
          </a:p>
        </p:txBody>
      </p:sp>
    </p:spTree>
    <p:extLst>
      <p:ext uri="{BB962C8B-B14F-4D97-AF65-F5344CB8AC3E}">
        <p14:creationId xmlns:p14="http://schemas.microsoft.com/office/powerpoint/2010/main" val="3586205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9575C564-76BE-4863-BF3E-231F25F65A74}"/>
              </a:ext>
            </a:extLst>
          </p:cNvPr>
          <p:cNvSpPr/>
          <p:nvPr/>
        </p:nvSpPr>
        <p:spPr>
          <a:xfrm>
            <a:off x="976544" y="1580226"/>
            <a:ext cx="10280341" cy="3089429"/>
          </a:xfrm>
          <a:prstGeom prst="roundRect">
            <a:avLst>
              <a:gd name="adj" fmla="val 5173"/>
            </a:avLst>
          </a:prstGeom>
          <a:solidFill>
            <a:schemeClr val="bg1"/>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contenuto 2">
            <a:extLst>
              <a:ext uri="{FF2B5EF4-FFF2-40B4-BE49-F238E27FC236}">
                <a16:creationId xmlns:a16="http://schemas.microsoft.com/office/drawing/2014/main" id="{36A6E135-CEBE-9A43-AFF4-BE9AE24D5E91}"/>
              </a:ext>
            </a:extLst>
          </p:cNvPr>
          <p:cNvSpPr>
            <a:spLocks noGrp="1"/>
          </p:cNvSpPr>
          <p:nvPr>
            <p:ph idx="1"/>
          </p:nvPr>
        </p:nvSpPr>
        <p:spPr>
          <a:xfrm>
            <a:off x="838200" y="1882533"/>
            <a:ext cx="10515600" cy="1800272"/>
          </a:xfrm>
        </p:spPr>
        <p:txBody>
          <a:bodyPr>
            <a:normAutofit/>
          </a:bodyPr>
          <a:lstStyle/>
          <a:p>
            <a:pPr marL="0" indent="0" algn="ctr">
              <a:buNone/>
            </a:pPr>
            <a:r>
              <a:rPr lang="it-IT" sz="6000" b="1" dirty="0"/>
              <a:t>RISCOSSIONE DELLE ENTRATE DEGLI ENTI LOCALI</a:t>
            </a:r>
          </a:p>
        </p:txBody>
      </p:sp>
      <p:sp>
        <p:nvSpPr>
          <p:cNvPr id="4" name="TextBox 3">
            <a:extLst>
              <a:ext uri="{FF2B5EF4-FFF2-40B4-BE49-F238E27FC236}">
                <a16:creationId xmlns:a16="http://schemas.microsoft.com/office/drawing/2014/main" id="{F05AACFF-E23D-4F41-9075-CE67E9F63245}"/>
              </a:ext>
            </a:extLst>
          </p:cNvPr>
          <p:cNvSpPr txBox="1"/>
          <p:nvPr/>
        </p:nvSpPr>
        <p:spPr>
          <a:xfrm>
            <a:off x="5902202" y="3810739"/>
            <a:ext cx="3204723" cy="646331"/>
          </a:xfrm>
          <a:prstGeom prst="rect">
            <a:avLst/>
          </a:prstGeom>
          <a:noFill/>
        </p:spPr>
        <p:txBody>
          <a:bodyPr wrap="none" rtlCol="0">
            <a:spAutoFit/>
          </a:bodyPr>
          <a:lstStyle/>
          <a:p>
            <a:pPr algn="r"/>
            <a:r>
              <a:rPr lang="it-IT" b="1" dirty="0">
                <a:solidFill>
                  <a:schemeClr val="tx1">
                    <a:lumMod val="50000"/>
                    <a:lumOff val="50000"/>
                  </a:schemeClr>
                </a:solidFill>
              </a:rPr>
              <a:t>a cura di Avv. Alessandra Casari</a:t>
            </a:r>
          </a:p>
          <a:p>
            <a:pPr algn="r"/>
            <a:r>
              <a:rPr lang="it-IT" b="1" dirty="0">
                <a:solidFill>
                  <a:schemeClr val="tx1">
                    <a:lumMod val="50000"/>
                    <a:lumOff val="50000"/>
                  </a:schemeClr>
                </a:solidFill>
              </a:rPr>
              <a:t>02 Marzo 2020</a:t>
            </a:r>
          </a:p>
        </p:txBody>
      </p:sp>
      <p:sp>
        <p:nvSpPr>
          <p:cNvPr id="5" name="TextBox 4">
            <a:extLst>
              <a:ext uri="{FF2B5EF4-FFF2-40B4-BE49-F238E27FC236}">
                <a16:creationId xmlns:a16="http://schemas.microsoft.com/office/drawing/2014/main" id="{75235B3D-6CF9-44D0-BDED-BE994753450C}"/>
              </a:ext>
            </a:extLst>
          </p:cNvPr>
          <p:cNvSpPr txBox="1"/>
          <p:nvPr/>
        </p:nvSpPr>
        <p:spPr>
          <a:xfrm>
            <a:off x="3402868" y="6276598"/>
            <a:ext cx="5783956" cy="461665"/>
          </a:xfrm>
          <a:prstGeom prst="rect">
            <a:avLst/>
          </a:prstGeom>
          <a:noFill/>
        </p:spPr>
        <p:txBody>
          <a:bodyPr wrap="none" rtlCol="0">
            <a:spAutoFit/>
          </a:bodyPr>
          <a:lstStyle/>
          <a:p>
            <a:pPr algn="ctr"/>
            <a:r>
              <a:rPr lang="it-IT" sz="1200" b="1" dirty="0"/>
              <a:t>Studio Legale Tributario Avv. Alessandra Casari</a:t>
            </a:r>
          </a:p>
          <a:p>
            <a:pPr algn="ctr"/>
            <a:r>
              <a:rPr lang="it-IT" sz="1200" dirty="0"/>
              <a:t>Viale Italia 19 | 46100 Mantova | Telefono 0376 1513310 | E-mail: info@studiocasari.com</a:t>
            </a:r>
          </a:p>
        </p:txBody>
      </p:sp>
      <p:sp>
        <p:nvSpPr>
          <p:cNvPr id="8" name="Segnaposto numero diapositiva 7">
            <a:extLst>
              <a:ext uri="{FF2B5EF4-FFF2-40B4-BE49-F238E27FC236}">
                <a16:creationId xmlns:a16="http://schemas.microsoft.com/office/drawing/2014/main" id="{49F9831D-26BF-4947-9BA2-0FD17B86FB51}"/>
              </a:ext>
            </a:extLst>
          </p:cNvPr>
          <p:cNvSpPr>
            <a:spLocks noGrp="1"/>
          </p:cNvSpPr>
          <p:nvPr>
            <p:ph type="sldNum" sz="quarter" idx="12"/>
          </p:nvPr>
        </p:nvSpPr>
        <p:spPr/>
        <p:txBody>
          <a:bodyPr/>
          <a:lstStyle/>
          <a:p>
            <a:fld id="{B7EBD4FF-295F-9D49-A519-94AAB7D915EC}" type="slidenum">
              <a:rPr lang="it-IT" smtClean="0"/>
              <a:t>1</a:t>
            </a:fld>
            <a:endParaRPr lang="it-IT"/>
          </a:p>
        </p:txBody>
      </p:sp>
    </p:spTree>
    <p:extLst>
      <p:ext uri="{BB962C8B-B14F-4D97-AF65-F5344CB8AC3E}">
        <p14:creationId xmlns:p14="http://schemas.microsoft.com/office/powerpoint/2010/main" val="2831156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07983A-CC60-5940-A65B-C996C30E925F}"/>
              </a:ext>
            </a:extLst>
          </p:cNvPr>
          <p:cNvSpPr>
            <a:spLocks noGrp="1"/>
          </p:cNvSpPr>
          <p:nvPr>
            <p:ph type="title"/>
          </p:nvPr>
        </p:nvSpPr>
        <p:spPr/>
        <p:txBody>
          <a:bodyPr/>
          <a:lstStyle/>
          <a:p>
            <a:pPr algn="ctr"/>
            <a:r>
              <a:rPr lang="it-IT" b="1" dirty="0"/>
              <a:t>RISPOSTA TELEFISCO </a:t>
            </a:r>
          </a:p>
        </p:txBody>
      </p:sp>
      <p:sp>
        <p:nvSpPr>
          <p:cNvPr id="3" name="Segnaposto contenuto 2">
            <a:extLst>
              <a:ext uri="{FF2B5EF4-FFF2-40B4-BE49-F238E27FC236}">
                <a16:creationId xmlns:a16="http://schemas.microsoft.com/office/drawing/2014/main" id="{792D9B3D-E62D-AC44-BB75-E415FEFD66BF}"/>
              </a:ext>
            </a:extLst>
          </p:cNvPr>
          <p:cNvSpPr>
            <a:spLocks noGrp="1"/>
          </p:cNvSpPr>
          <p:nvPr>
            <p:ph idx="1"/>
          </p:nvPr>
        </p:nvSpPr>
        <p:spPr>
          <a:xfrm>
            <a:off x="838200" y="2575156"/>
            <a:ext cx="10515600" cy="1707688"/>
          </a:xfrm>
        </p:spPr>
        <p:txBody>
          <a:bodyPr>
            <a:normAutofit/>
          </a:bodyPr>
          <a:lstStyle/>
          <a:p>
            <a:pPr marL="0" indent="0" algn="just">
              <a:buNone/>
            </a:pPr>
            <a:r>
              <a:rPr lang="it-IT" sz="2400" dirty="0"/>
              <a:t>Durante «</a:t>
            </a:r>
            <a:r>
              <a:rPr lang="it-IT" sz="2400" dirty="0" err="1"/>
              <a:t>Telefisco</a:t>
            </a:r>
            <a:r>
              <a:rPr lang="it-IT" sz="2400" dirty="0"/>
              <a:t>» del 30.01.2020 è stato chiarito che le nuove disposizioni sugli accertamenti esecutivi demandate agli Enti Locali non riguardano le contravvenzioni stradali.</a:t>
            </a:r>
          </a:p>
        </p:txBody>
      </p:sp>
      <p:sp>
        <p:nvSpPr>
          <p:cNvPr id="4" name="TextBox 3">
            <a:extLst>
              <a:ext uri="{FF2B5EF4-FFF2-40B4-BE49-F238E27FC236}">
                <a16:creationId xmlns:a16="http://schemas.microsoft.com/office/drawing/2014/main" id="{2983B5EE-543E-46E3-9A7A-50E638D974D9}"/>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7A0B15B4-3361-4A4B-B15C-6D55570A1CAC}"/>
              </a:ext>
            </a:extLst>
          </p:cNvPr>
          <p:cNvSpPr>
            <a:spLocks noGrp="1"/>
          </p:cNvSpPr>
          <p:nvPr>
            <p:ph type="ftr" sz="quarter" idx="11"/>
          </p:nvPr>
        </p:nvSpPr>
        <p:spPr/>
        <p:txBody>
          <a:bodyPr/>
          <a:lstStyle/>
          <a:p>
            <a:r>
              <a:rPr lang="it-IT" dirty="0"/>
              <a:t>10</a:t>
            </a:r>
          </a:p>
        </p:txBody>
      </p:sp>
    </p:spTree>
    <p:extLst>
      <p:ext uri="{BB962C8B-B14F-4D97-AF65-F5344CB8AC3E}">
        <p14:creationId xmlns:p14="http://schemas.microsoft.com/office/powerpoint/2010/main" val="1587320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6B4075-DF59-9249-8B6A-B59B398DB640}"/>
              </a:ext>
            </a:extLst>
          </p:cNvPr>
          <p:cNvSpPr>
            <a:spLocks noGrp="1"/>
          </p:cNvSpPr>
          <p:nvPr>
            <p:ph type="ctrTitle"/>
          </p:nvPr>
        </p:nvSpPr>
        <p:spPr>
          <a:xfrm>
            <a:off x="1524000" y="1600199"/>
            <a:ext cx="9144000" cy="1909763"/>
          </a:xfrm>
        </p:spPr>
        <p:txBody>
          <a:bodyPr/>
          <a:lstStyle/>
          <a:p>
            <a:r>
              <a:rPr lang="it-IT" b="1" dirty="0">
                <a:latin typeface="+mn-lt"/>
              </a:rPr>
              <a:t>INGIUNZIONE FISCALE</a:t>
            </a:r>
          </a:p>
        </p:txBody>
      </p:sp>
      <p:sp>
        <p:nvSpPr>
          <p:cNvPr id="3" name="Sottotitolo 2">
            <a:extLst>
              <a:ext uri="{FF2B5EF4-FFF2-40B4-BE49-F238E27FC236}">
                <a16:creationId xmlns:a16="http://schemas.microsoft.com/office/drawing/2014/main" id="{A7F55DCE-C65A-DF41-91F0-67FA4C2F1995}"/>
              </a:ext>
            </a:extLst>
          </p:cNvPr>
          <p:cNvSpPr>
            <a:spLocks noGrp="1"/>
          </p:cNvSpPr>
          <p:nvPr>
            <p:ph type="subTitle" idx="1"/>
          </p:nvPr>
        </p:nvSpPr>
        <p:spPr>
          <a:xfrm>
            <a:off x="1524000" y="2219218"/>
            <a:ext cx="9144000" cy="3038582"/>
          </a:xfrm>
        </p:spPr>
        <p:txBody>
          <a:bodyPr>
            <a:normAutofit/>
          </a:bodyPr>
          <a:lstStyle/>
          <a:p>
            <a:br>
              <a:rPr lang="it-IT" dirty="0"/>
            </a:br>
            <a:endParaRPr lang="it-IT" dirty="0"/>
          </a:p>
        </p:txBody>
      </p:sp>
      <p:sp>
        <p:nvSpPr>
          <p:cNvPr id="4" name="TextBox 3">
            <a:extLst>
              <a:ext uri="{FF2B5EF4-FFF2-40B4-BE49-F238E27FC236}">
                <a16:creationId xmlns:a16="http://schemas.microsoft.com/office/drawing/2014/main" id="{D8206252-2168-43FC-B42B-9C444D8D7AF6}"/>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B682D74D-2272-D443-8B57-90C9DCC1B3D0}"/>
              </a:ext>
            </a:extLst>
          </p:cNvPr>
          <p:cNvSpPr>
            <a:spLocks noGrp="1"/>
          </p:cNvSpPr>
          <p:nvPr>
            <p:ph type="ftr" sz="quarter" idx="11"/>
          </p:nvPr>
        </p:nvSpPr>
        <p:spPr/>
        <p:txBody>
          <a:bodyPr/>
          <a:lstStyle/>
          <a:p>
            <a:r>
              <a:rPr lang="it-IT" dirty="0"/>
              <a:t>11</a:t>
            </a:r>
          </a:p>
        </p:txBody>
      </p:sp>
    </p:spTree>
    <p:extLst>
      <p:ext uri="{BB962C8B-B14F-4D97-AF65-F5344CB8AC3E}">
        <p14:creationId xmlns:p14="http://schemas.microsoft.com/office/powerpoint/2010/main" val="3176745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6D2469-A1A0-F644-8364-0DA4F1C40CDF}"/>
              </a:ext>
            </a:extLst>
          </p:cNvPr>
          <p:cNvSpPr>
            <a:spLocks noGrp="1"/>
          </p:cNvSpPr>
          <p:nvPr>
            <p:ph type="title"/>
          </p:nvPr>
        </p:nvSpPr>
        <p:spPr>
          <a:xfrm>
            <a:off x="1125877" y="282932"/>
            <a:ext cx="10515600" cy="1325563"/>
          </a:xfrm>
        </p:spPr>
        <p:txBody>
          <a:bodyPr vert="horz" lIns="91440" tIns="45720" rIns="91440" bIns="45720" rtlCol="0" anchor="ctr">
            <a:normAutofit/>
          </a:bodyPr>
          <a:lstStyle/>
          <a:p>
            <a:pPr algn="ctr"/>
            <a:r>
              <a:rPr lang="it-IT" sz="4000" b="1" dirty="0">
                <a:latin typeface="+mn-lt"/>
              </a:rPr>
              <a:t>INGIUNZIONE FISCALE</a:t>
            </a:r>
          </a:p>
        </p:txBody>
      </p:sp>
      <p:sp>
        <p:nvSpPr>
          <p:cNvPr id="3" name="Segnaposto contenuto 2">
            <a:extLst>
              <a:ext uri="{FF2B5EF4-FFF2-40B4-BE49-F238E27FC236}">
                <a16:creationId xmlns:a16="http://schemas.microsoft.com/office/drawing/2014/main" id="{E5600850-F8AF-9446-9E27-842B17BAB6BB}"/>
              </a:ext>
            </a:extLst>
          </p:cNvPr>
          <p:cNvSpPr>
            <a:spLocks noGrp="1"/>
          </p:cNvSpPr>
          <p:nvPr>
            <p:ph idx="1"/>
          </p:nvPr>
        </p:nvSpPr>
        <p:spPr>
          <a:xfrm>
            <a:off x="838200" y="1717379"/>
            <a:ext cx="10515600" cy="3926923"/>
          </a:xfrm>
        </p:spPr>
        <p:txBody>
          <a:bodyPr>
            <a:normAutofit fontScale="92500" lnSpcReduction="20000"/>
          </a:bodyPr>
          <a:lstStyle/>
          <a:p>
            <a:pPr marL="0" indent="0" algn="just">
              <a:buNone/>
            </a:pPr>
            <a:endParaRPr lang="it-IT" dirty="0"/>
          </a:p>
          <a:p>
            <a:pPr algn="just"/>
            <a:r>
              <a:rPr lang="it-IT" dirty="0"/>
              <a:t>La normativa di riferimento è il R.D. 14 aprile 1910 n. 639 (testo unico delle disposizioni di legge relative alla riscossione delle entrate patrimoniali dello Stato e degli altri enti pubblici) ed è applicabile per la riscossione coattiva di tutte le entrate dei Comuni/Provincia, e non solo per quelle di natura tributaria </a:t>
            </a:r>
          </a:p>
          <a:p>
            <a:pPr algn="just"/>
            <a:endParaRPr lang="it-IT" i="1" dirty="0">
              <a:solidFill>
                <a:srgbClr val="FF0000"/>
              </a:solidFill>
            </a:endParaRPr>
          </a:p>
          <a:p>
            <a:pPr algn="just"/>
            <a:r>
              <a:rPr lang="it-IT" dirty="0"/>
              <a:t>Sul punto Cassazione SS.UU. 10958/2005 (che contiene anche un’analisi della disciplina della riscossione coattiva) «</a:t>
            </a:r>
            <a:r>
              <a:rPr lang="it-IT" b="1" i="1" dirty="0"/>
              <a:t>l'ingiunzione svolge la stessa funzione che svolge la cartella in quanto atto prodromico per l'esecuzione forzata.</a:t>
            </a:r>
            <a:r>
              <a:rPr lang="it-IT" dirty="0"/>
              <a:t>» </a:t>
            </a:r>
          </a:p>
          <a:p>
            <a:pPr marL="0" indent="0" algn="just">
              <a:buNone/>
            </a:pPr>
            <a:endParaRPr lang="it-IT" dirty="0"/>
          </a:p>
        </p:txBody>
      </p:sp>
      <p:sp>
        <p:nvSpPr>
          <p:cNvPr id="4" name="TextBox 3">
            <a:extLst>
              <a:ext uri="{FF2B5EF4-FFF2-40B4-BE49-F238E27FC236}">
                <a16:creationId xmlns:a16="http://schemas.microsoft.com/office/drawing/2014/main" id="{541F0324-1659-4D31-A492-5CF57DA3D02E}"/>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BFC2276F-73B2-4F46-B2F2-854136457BBB}"/>
              </a:ext>
            </a:extLst>
          </p:cNvPr>
          <p:cNvSpPr>
            <a:spLocks noGrp="1"/>
          </p:cNvSpPr>
          <p:nvPr>
            <p:ph type="ftr" sz="quarter" idx="11"/>
          </p:nvPr>
        </p:nvSpPr>
        <p:spPr/>
        <p:txBody>
          <a:bodyPr/>
          <a:lstStyle/>
          <a:p>
            <a:r>
              <a:rPr lang="it-IT" dirty="0"/>
              <a:t>12</a:t>
            </a:r>
          </a:p>
        </p:txBody>
      </p:sp>
    </p:spTree>
    <p:extLst>
      <p:ext uri="{BB962C8B-B14F-4D97-AF65-F5344CB8AC3E}">
        <p14:creationId xmlns:p14="http://schemas.microsoft.com/office/powerpoint/2010/main" val="1794939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B895CA-BF3A-1F4B-A001-E9F679F1C885}"/>
              </a:ext>
            </a:extLst>
          </p:cNvPr>
          <p:cNvSpPr>
            <a:spLocks noGrp="1"/>
          </p:cNvSpPr>
          <p:nvPr>
            <p:ph type="title"/>
          </p:nvPr>
        </p:nvSpPr>
        <p:spPr>
          <a:xfrm>
            <a:off x="838200" y="365126"/>
            <a:ext cx="10515600" cy="1134902"/>
          </a:xfrm>
        </p:spPr>
        <p:txBody>
          <a:bodyPr vert="horz" lIns="91440" tIns="45720" rIns="91440" bIns="45720" rtlCol="0" anchor="ctr">
            <a:normAutofit fontScale="90000"/>
          </a:bodyPr>
          <a:lstStyle/>
          <a:p>
            <a:pPr algn="ctr"/>
            <a:r>
              <a:rPr lang="it-IT" sz="4000" b="1" dirty="0">
                <a:latin typeface="+mn-lt"/>
              </a:rPr>
              <a:t>COSA E’ L’INGIUNZIONE FISCALE O INGIUNZIONE DI PAGAMENTO?</a:t>
            </a:r>
          </a:p>
        </p:txBody>
      </p:sp>
      <p:sp>
        <p:nvSpPr>
          <p:cNvPr id="3" name="Segnaposto contenuto 2">
            <a:extLst>
              <a:ext uri="{FF2B5EF4-FFF2-40B4-BE49-F238E27FC236}">
                <a16:creationId xmlns:a16="http://schemas.microsoft.com/office/drawing/2014/main" id="{D0C1307D-B68D-CA4A-9025-3819390DE609}"/>
              </a:ext>
            </a:extLst>
          </p:cNvPr>
          <p:cNvSpPr>
            <a:spLocks noGrp="1"/>
          </p:cNvSpPr>
          <p:nvPr>
            <p:ph idx="1"/>
          </p:nvPr>
        </p:nvSpPr>
        <p:spPr>
          <a:xfrm>
            <a:off x="838200" y="2137025"/>
            <a:ext cx="10515600" cy="4039938"/>
          </a:xfrm>
        </p:spPr>
        <p:txBody>
          <a:bodyPr>
            <a:normAutofit/>
          </a:bodyPr>
          <a:lstStyle/>
          <a:p>
            <a:pPr algn="just">
              <a:spcBef>
                <a:spcPts val="1800"/>
              </a:spcBef>
            </a:pPr>
            <a:r>
              <a:rPr lang="it-IT" sz="2400" dirty="0"/>
              <a:t>Art. 2 del RD n.639/1910: «</a:t>
            </a:r>
            <a:r>
              <a:rPr lang="it-IT" sz="2400" i="1" dirty="0"/>
              <a:t>Il procedimento di coazione comincia con la ingiunzione, la quale consiste nell'ordine, emesso dal competente ufficio dell'ente creditore, di pagare entro trenta giorni, sotto pena degli atti esecutivi, la somma dovuta»</a:t>
            </a:r>
            <a:endParaRPr lang="it-IT" sz="2400" dirty="0"/>
          </a:p>
          <a:p>
            <a:pPr algn="just">
              <a:spcBef>
                <a:spcPts val="1800"/>
              </a:spcBef>
            </a:pPr>
            <a:r>
              <a:rPr lang="it-IT" sz="2400" dirty="0"/>
              <a:t>Si tratta quindi di un sorta di decreto ingiuntivo emesso unilateralmente dall’ente creditore preordinato, in caso di mancato pagamento, all’espropriazione forzata dei beni del debitore. </a:t>
            </a:r>
          </a:p>
          <a:p>
            <a:pPr>
              <a:spcBef>
                <a:spcPts val="1800"/>
              </a:spcBef>
            </a:pPr>
            <a:endParaRPr lang="it-IT" sz="2400" dirty="0"/>
          </a:p>
        </p:txBody>
      </p:sp>
      <p:sp>
        <p:nvSpPr>
          <p:cNvPr id="4" name="TextBox 3">
            <a:extLst>
              <a:ext uri="{FF2B5EF4-FFF2-40B4-BE49-F238E27FC236}">
                <a16:creationId xmlns:a16="http://schemas.microsoft.com/office/drawing/2014/main" id="{89FED646-E389-45A2-8CC0-674892789995}"/>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C2E701B7-76A8-F742-8CB1-9C824BEEE2FD}"/>
              </a:ext>
            </a:extLst>
          </p:cNvPr>
          <p:cNvSpPr>
            <a:spLocks noGrp="1"/>
          </p:cNvSpPr>
          <p:nvPr>
            <p:ph type="ftr" sz="quarter" idx="11"/>
          </p:nvPr>
        </p:nvSpPr>
        <p:spPr/>
        <p:txBody>
          <a:bodyPr/>
          <a:lstStyle/>
          <a:p>
            <a:r>
              <a:rPr lang="it-IT" dirty="0"/>
              <a:t>13</a:t>
            </a:r>
          </a:p>
        </p:txBody>
      </p:sp>
    </p:spTree>
    <p:extLst>
      <p:ext uri="{BB962C8B-B14F-4D97-AF65-F5344CB8AC3E}">
        <p14:creationId xmlns:p14="http://schemas.microsoft.com/office/powerpoint/2010/main" val="2644413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E53D98-4ADF-0B45-B313-811F6078B3BA}"/>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INGIUNZIONE QUALE TITOLO ESECUTIVO </a:t>
            </a:r>
          </a:p>
        </p:txBody>
      </p:sp>
      <p:sp>
        <p:nvSpPr>
          <p:cNvPr id="5" name="TextBox 4">
            <a:extLst>
              <a:ext uri="{FF2B5EF4-FFF2-40B4-BE49-F238E27FC236}">
                <a16:creationId xmlns:a16="http://schemas.microsoft.com/office/drawing/2014/main" id="{5DA8C3FD-5A92-4C43-901E-88A4B3BED480}"/>
              </a:ext>
            </a:extLst>
          </p:cNvPr>
          <p:cNvSpPr txBox="1"/>
          <p:nvPr/>
        </p:nvSpPr>
        <p:spPr>
          <a:xfrm>
            <a:off x="838200" y="1551794"/>
            <a:ext cx="10515600" cy="5482719"/>
          </a:xfrm>
          <a:prstGeom prst="rect">
            <a:avLst/>
          </a:prstGeom>
          <a:noFill/>
        </p:spPr>
        <p:txBody>
          <a:bodyPr wrap="square" rtlCol="0">
            <a:spAutoFit/>
          </a:bodyPr>
          <a:lstStyle/>
          <a:p>
            <a:pPr marL="285750" indent="-285750" algn="just">
              <a:lnSpc>
                <a:spcPts val="2400"/>
              </a:lnSpc>
              <a:spcBef>
                <a:spcPts val="1800"/>
              </a:spcBef>
              <a:buFont typeface="Arial" panose="020B0604020202020204" pitchFamily="34" charset="0"/>
              <a:buChar char="•"/>
            </a:pPr>
            <a:r>
              <a:rPr lang="it-IT" sz="2400" dirty="0"/>
              <a:t>In generale l’azione esecutiva presuppone l’esistenza di un titolo esecutivo, definito dall’art. 474 c.p.c. Il titolo esecutivo assolve alla funzione sia di accertamento del credito che di prova della sua esistenza. In altre parole deve dimostrare che il credito ingiunto è certo, liquido ed esigibile. </a:t>
            </a:r>
          </a:p>
          <a:p>
            <a:pPr marL="285750" indent="-285750" algn="just">
              <a:lnSpc>
                <a:spcPts val="2400"/>
              </a:lnSpc>
              <a:spcBef>
                <a:spcPts val="1800"/>
              </a:spcBef>
              <a:buFont typeface="Arial" panose="020B0604020202020204" pitchFamily="34" charset="0"/>
              <a:buChar char="•"/>
            </a:pPr>
            <a:r>
              <a:rPr lang="it-IT" sz="2400" dirty="0"/>
              <a:t>L’ingiunzione di pagamento </a:t>
            </a:r>
            <a:r>
              <a:rPr lang="it-IT" sz="2400" u="sng" dirty="0"/>
              <a:t>svolge anche la funzione di precetto </a:t>
            </a:r>
            <a:r>
              <a:rPr lang="it-IT" sz="2400" dirty="0"/>
              <a:t>(di cui all’art. 480 c.p.c.) che è l’intimazione ad adempiere all’obbligo risultante dal titolo esecutivo. </a:t>
            </a:r>
            <a:r>
              <a:rPr lang="it-IT" sz="2400" b="1" dirty="0"/>
              <a:t>È fase preliminare all’esecuzione  forzata. </a:t>
            </a:r>
          </a:p>
          <a:p>
            <a:pPr marL="285750" indent="-285750" algn="just">
              <a:lnSpc>
                <a:spcPts val="2400"/>
              </a:lnSpc>
              <a:spcBef>
                <a:spcPts val="1800"/>
              </a:spcBef>
              <a:buFont typeface="Arial" panose="020B0604020202020204" pitchFamily="34" charset="0"/>
              <a:buChar char="•"/>
            </a:pPr>
            <a:r>
              <a:rPr lang="it-IT" sz="2400" dirty="0"/>
              <a:t>Cassazione n. 19669/2006 precisa quanto segue «</a:t>
            </a:r>
            <a:r>
              <a:rPr lang="it-IT" sz="2400" i="1" dirty="0"/>
              <a:t>Questa Corte ha </a:t>
            </a:r>
            <a:r>
              <a:rPr lang="it-IT" sz="2400" i="1" dirty="0" err="1"/>
              <a:t>piu</a:t>
            </a:r>
            <a:r>
              <a:rPr lang="it-IT" sz="2400" i="1" dirty="0"/>
              <a:t>̀ volte esattamente affermato che l'ingiunzione di cui al R.D. n. 639 del 1910, presuppone un credito che sorga da fatti oggettivi e sia liquidato su parametri normativi o amministrativi predeterminati che consentano, quando la somma pretesa sia esigibile, la immediata riscossione di essa con il detto atto ingiunzionale, costituente contestualmente precetto e titolo esecutivo (cfr. con la Cass. 15 giugno 2000, citata dalla sentenza impugnata, Casa. 25 agosto 2004 n. 16855 e 22 dicembre 1992 n. 13587)». </a:t>
            </a:r>
          </a:p>
          <a:p>
            <a:pPr marL="285750" indent="-285750">
              <a:lnSpc>
                <a:spcPts val="2400"/>
              </a:lnSpc>
              <a:buFont typeface="Arial" panose="020B0604020202020204" pitchFamily="34" charset="0"/>
              <a:buChar char="•"/>
            </a:pPr>
            <a:endParaRPr lang="it-IT" sz="2400" dirty="0"/>
          </a:p>
        </p:txBody>
      </p:sp>
      <p:sp>
        <p:nvSpPr>
          <p:cNvPr id="4" name="TextBox 3">
            <a:extLst>
              <a:ext uri="{FF2B5EF4-FFF2-40B4-BE49-F238E27FC236}">
                <a16:creationId xmlns:a16="http://schemas.microsoft.com/office/drawing/2014/main" id="{EFCC8FC7-D91E-4FB3-8FE0-3664543F4586}"/>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3" name="Segnaposto piè di pagina 2">
            <a:extLst>
              <a:ext uri="{FF2B5EF4-FFF2-40B4-BE49-F238E27FC236}">
                <a16:creationId xmlns:a16="http://schemas.microsoft.com/office/drawing/2014/main" id="{BC6F9D07-5E88-A94A-9CB0-D70BA3AB24CF}"/>
              </a:ext>
            </a:extLst>
          </p:cNvPr>
          <p:cNvSpPr>
            <a:spLocks noGrp="1"/>
          </p:cNvSpPr>
          <p:nvPr>
            <p:ph type="ftr" sz="quarter" idx="11"/>
          </p:nvPr>
        </p:nvSpPr>
        <p:spPr>
          <a:xfrm>
            <a:off x="4038600" y="6492874"/>
            <a:ext cx="4114800" cy="365125"/>
          </a:xfrm>
        </p:spPr>
        <p:txBody>
          <a:bodyPr/>
          <a:lstStyle/>
          <a:p>
            <a:r>
              <a:rPr lang="it-IT" dirty="0"/>
              <a:t>14</a:t>
            </a:r>
          </a:p>
        </p:txBody>
      </p:sp>
    </p:spTree>
    <p:extLst>
      <p:ext uri="{BB962C8B-B14F-4D97-AF65-F5344CB8AC3E}">
        <p14:creationId xmlns:p14="http://schemas.microsoft.com/office/powerpoint/2010/main" val="3379621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1B3D76-33B2-AC41-A900-9678B370DCFB}"/>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NATURA INGIUNZIONE</a:t>
            </a:r>
          </a:p>
        </p:txBody>
      </p:sp>
      <p:sp>
        <p:nvSpPr>
          <p:cNvPr id="3" name="Segnaposto contenuto 2">
            <a:extLst>
              <a:ext uri="{FF2B5EF4-FFF2-40B4-BE49-F238E27FC236}">
                <a16:creationId xmlns:a16="http://schemas.microsoft.com/office/drawing/2014/main" id="{0A0B5C3B-DF5E-5D45-B4D0-06108C473CF7}"/>
              </a:ext>
            </a:extLst>
          </p:cNvPr>
          <p:cNvSpPr>
            <a:spLocks noGrp="1"/>
          </p:cNvSpPr>
          <p:nvPr>
            <p:ph idx="1"/>
          </p:nvPr>
        </p:nvSpPr>
        <p:spPr/>
        <p:txBody>
          <a:bodyPr>
            <a:normAutofit/>
          </a:bodyPr>
          <a:lstStyle/>
          <a:p>
            <a:pPr marL="0" indent="0" algn="just">
              <a:buNone/>
            </a:pPr>
            <a:r>
              <a:rPr lang="it-IT" sz="2400" dirty="0"/>
              <a:t>Quindi l’ingiunzione è un ATTO «particolare» potendosi definire come atto amministrativo (in quanto emanato dalla PA) che assolve sia alle funzioni di titolo esecutivo che di precetto, </a:t>
            </a:r>
            <a:r>
              <a:rPr lang="it-IT" sz="2400" dirty="0" err="1"/>
              <a:t>perche</a:t>
            </a:r>
            <a:r>
              <a:rPr lang="it-IT" sz="2400" dirty="0"/>
              <a:t>́ contiene l’avvertimento al debitore che in caso di mancato pagamento del debito ingiunto, che è certo (nella sua esistenza), liquido (determinato nel suo ammontare) ed esigibile (non sottoposto a condizione o termine), si </a:t>
            </a:r>
            <a:r>
              <a:rPr lang="it-IT" sz="2400" dirty="0" err="1"/>
              <a:t>procedera</a:t>
            </a:r>
            <a:r>
              <a:rPr lang="it-IT" sz="2400" dirty="0"/>
              <a:t>̀ all’avvio dell’esecuzione forzata. </a:t>
            </a:r>
          </a:p>
          <a:p>
            <a:pPr algn="just"/>
            <a:endParaRPr lang="it-IT" sz="2400" dirty="0"/>
          </a:p>
        </p:txBody>
      </p:sp>
      <p:sp>
        <p:nvSpPr>
          <p:cNvPr id="4" name="TextBox 3">
            <a:extLst>
              <a:ext uri="{FF2B5EF4-FFF2-40B4-BE49-F238E27FC236}">
                <a16:creationId xmlns:a16="http://schemas.microsoft.com/office/drawing/2014/main" id="{DAE20D26-56DF-4852-A59B-FA3170A9877D}"/>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E914201F-C2D5-FF4A-B60B-17C1A930ECB7}"/>
              </a:ext>
            </a:extLst>
          </p:cNvPr>
          <p:cNvSpPr>
            <a:spLocks noGrp="1"/>
          </p:cNvSpPr>
          <p:nvPr>
            <p:ph type="ftr" sz="quarter" idx="11"/>
          </p:nvPr>
        </p:nvSpPr>
        <p:spPr/>
        <p:txBody>
          <a:bodyPr/>
          <a:lstStyle/>
          <a:p>
            <a:r>
              <a:rPr lang="it-IT" dirty="0"/>
              <a:t>15</a:t>
            </a:r>
          </a:p>
        </p:txBody>
      </p:sp>
    </p:spTree>
    <p:extLst>
      <p:ext uri="{BB962C8B-B14F-4D97-AF65-F5344CB8AC3E}">
        <p14:creationId xmlns:p14="http://schemas.microsoft.com/office/powerpoint/2010/main" val="1576034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4B40D5-1531-8441-8555-330A95880966}"/>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ELEMENTI ESSENZIALI DELL’INGIUNZIONE (R.D. 639/1910 E ART.7 STATUTO DEL CONTRIBUENTE)</a:t>
            </a:r>
          </a:p>
        </p:txBody>
      </p:sp>
      <p:sp>
        <p:nvSpPr>
          <p:cNvPr id="3" name="Segnaposto contenuto 2">
            <a:extLst>
              <a:ext uri="{FF2B5EF4-FFF2-40B4-BE49-F238E27FC236}">
                <a16:creationId xmlns:a16="http://schemas.microsoft.com/office/drawing/2014/main" id="{64E95813-B09A-9046-81F8-96D83C8B2C85}"/>
              </a:ext>
            </a:extLst>
          </p:cNvPr>
          <p:cNvSpPr>
            <a:spLocks noGrp="1"/>
          </p:cNvSpPr>
          <p:nvPr>
            <p:ph idx="1"/>
          </p:nvPr>
        </p:nvSpPr>
        <p:spPr/>
        <p:txBody>
          <a:bodyPr>
            <a:noAutofit/>
          </a:bodyPr>
          <a:lstStyle/>
          <a:p>
            <a:pPr marL="0" indent="0">
              <a:lnSpc>
                <a:spcPts val="1800"/>
              </a:lnSpc>
              <a:buNone/>
            </a:pPr>
            <a:r>
              <a:rPr lang="it-IT" sz="2400" dirty="0"/>
              <a:t>L’ingiunzione deve contenere:</a:t>
            </a:r>
          </a:p>
          <a:p>
            <a:pPr>
              <a:lnSpc>
                <a:spcPts val="1800"/>
              </a:lnSpc>
            </a:pPr>
            <a:r>
              <a:rPr lang="it-IT" sz="2400" dirty="0"/>
              <a:t>Le norme di riferimento.</a:t>
            </a:r>
          </a:p>
          <a:p>
            <a:pPr>
              <a:lnSpc>
                <a:spcPts val="1800"/>
              </a:lnSpc>
            </a:pPr>
            <a:r>
              <a:rPr lang="it-IT" sz="2400" dirty="0"/>
              <a:t>L’indicazione del debitore.</a:t>
            </a:r>
          </a:p>
          <a:p>
            <a:pPr>
              <a:lnSpc>
                <a:spcPts val="1800"/>
              </a:lnSpc>
            </a:pPr>
            <a:r>
              <a:rPr lang="it-IT" sz="2400" dirty="0"/>
              <a:t>La motivazione della pretesa di pagamento.</a:t>
            </a:r>
          </a:p>
          <a:p>
            <a:pPr>
              <a:lnSpc>
                <a:spcPts val="1800"/>
              </a:lnSpc>
            </a:pPr>
            <a:r>
              <a:rPr lang="it-IT" sz="2400" dirty="0"/>
              <a:t>L’intimazione ad effettuare il pagamento.</a:t>
            </a:r>
          </a:p>
          <a:p>
            <a:pPr>
              <a:lnSpc>
                <a:spcPts val="1800"/>
              </a:lnSpc>
            </a:pPr>
            <a:r>
              <a:rPr lang="it-IT" sz="2400" dirty="0"/>
              <a:t>Il termine di 30/60gg per il pagamento.</a:t>
            </a:r>
          </a:p>
          <a:p>
            <a:pPr>
              <a:lnSpc>
                <a:spcPts val="1800"/>
              </a:lnSpc>
            </a:pPr>
            <a:r>
              <a:rPr lang="it-IT" sz="2400" dirty="0"/>
              <a:t>L’avvertenza, che in difetto, si procederà ad esecuzione forzata.</a:t>
            </a:r>
          </a:p>
          <a:p>
            <a:pPr>
              <a:lnSpc>
                <a:spcPts val="1800"/>
              </a:lnSpc>
            </a:pPr>
            <a:r>
              <a:rPr lang="it-IT" sz="2400" dirty="0"/>
              <a:t>L’indicazione del responsabile del procedimento.</a:t>
            </a:r>
          </a:p>
          <a:p>
            <a:pPr>
              <a:lnSpc>
                <a:spcPts val="1800"/>
              </a:lnSpc>
            </a:pPr>
            <a:r>
              <a:rPr lang="it-IT" sz="2400" dirty="0"/>
              <a:t>L’indicazione del soggetto di cui si chiede l’autotutela.</a:t>
            </a:r>
          </a:p>
          <a:p>
            <a:pPr>
              <a:lnSpc>
                <a:spcPts val="1800"/>
              </a:lnSpc>
            </a:pPr>
            <a:r>
              <a:rPr lang="it-IT" sz="2400" dirty="0"/>
              <a:t>L’indicazione in merito all’impugnazione (soggetto-termine).</a:t>
            </a:r>
          </a:p>
          <a:p>
            <a:pPr>
              <a:lnSpc>
                <a:spcPts val="1800"/>
              </a:lnSpc>
            </a:pPr>
            <a:r>
              <a:rPr lang="it-IT" sz="2400" dirty="0"/>
              <a:t>L’ufficio emittente e l’ufficio cui chiedere le informazioni.</a:t>
            </a:r>
          </a:p>
          <a:p>
            <a:pPr>
              <a:lnSpc>
                <a:spcPts val="1800"/>
              </a:lnSpc>
            </a:pPr>
            <a:r>
              <a:rPr lang="it-IT" sz="2400" dirty="0"/>
              <a:t>Il visto di esecutorietà.</a:t>
            </a:r>
          </a:p>
          <a:p>
            <a:pPr>
              <a:lnSpc>
                <a:spcPts val="1800"/>
              </a:lnSpc>
            </a:pPr>
            <a:r>
              <a:rPr lang="it-IT" sz="2400" dirty="0"/>
              <a:t>La sottoscrizione dell’atto.</a:t>
            </a:r>
          </a:p>
          <a:p>
            <a:pPr>
              <a:lnSpc>
                <a:spcPts val="1800"/>
              </a:lnSpc>
            </a:pPr>
            <a:endParaRPr lang="it-IT" sz="2400" dirty="0"/>
          </a:p>
          <a:p>
            <a:pPr>
              <a:lnSpc>
                <a:spcPts val="1800"/>
              </a:lnSpc>
            </a:pPr>
            <a:endParaRPr lang="it-IT" sz="2400" dirty="0"/>
          </a:p>
        </p:txBody>
      </p:sp>
      <p:sp>
        <p:nvSpPr>
          <p:cNvPr id="4" name="TextBox 3">
            <a:extLst>
              <a:ext uri="{FF2B5EF4-FFF2-40B4-BE49-F238E27FC236}">
                <a16:creationId xmlns:a16="http://schemas.microsoft.com/office/drawing/2014/main" id="{731B91F7-0F79-4537-A828-7C978F9F11CC}"/>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8174A807-7466-9A42-ABEA-713B1CED9DA4}"/>
              </a:ext>
            </a:extLst>
          </p:cNvPr>
          <p:cNvSpPr>
            <a:spLocks noGrp="1"/>
          </p:cNvSpPr>
          <p:nvPr>
            <p:ph type="ftr" sz="quarter" idx="11"/>
          </p:nvPr>
        </p:nvSpPr>
        <p:spPr/>
        <p:txBody>
          <a:bodyPr/>
          <a:lstStyle/>
          <a:p>
            <a:r>
              <a:rPr lang="it-IT" dirty="0"/>
              <a:t>16</a:t>
            </a:r>
          </a:p>
        </p:txBody>
      </p:sp>
    </p:spTree>
    <p:extLst>
      <p:ext uri="{BB962C8B-B14F-4D97-AF65-F5344CB8AC3E}">
        <p14:creationId xmlns:p14="http://schemas.microsoft.com/office/powerpoint/2010/main" val="3656167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C82675-23A9-E049-97F5-966A70AE5AD7}"/>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I PRIVILEGI DELL’INGIUNZIONE </a:t>
            </a:r>
          </a:p>
        </p:txBody>
      </p:sp>
      <p:sp>
        <p:nvSpPr>
          <p:cNvPr id="3" name="Segnaposto contenuto 2">
            <a:extLst>
              <a:ext uri="{FF2B5EF4-FFF2-40B4-BE49-F238E27FC236}">
                <a16:creationId xmlns:a16="http://schemas.microsoft.com/office/drawing/2014/main" id="{32EE6CFD-7086-7E4B-B6F1-10D7DD6F6DDA}"/>
              </a:ext>
            </a:extLst>
          </p:cNvPr>
          <p:cNvSpPr>
            <a:spLocks noGrp="1"/>
          </p:cNvSpPr>
          <p:nvPr>
            <p:ph idx="1"/>
          </p:nvPr>
        </p:nvSpPr>
        <p:spPr>
          <a:xfrm>
            <a:off x="838200" y="2671281"/>
            <a:ext cx="10515600" cy="3505682"/>
          </a:xfrm>
        </p:spPr>
        <p:txBody>
          <a:bodyPr>
            <a:normAutofit/>
          </a:bodyPr>
          <a:lstStyle/>
          <a:p>
            <a:pPr marL="0" indent="0" algn="just">
              <a:buNone/>
            </a:pPr>
            <a:r>
              <a:rPr lang="it-IT" sz="2400" dirty="0"/>
              <a:t>Il comma </a:t>
            </a:r>
            <a:r>
              <a:rPr lang="it-IT" sz="2400" b="1" dirty="0"/>
              <a:t>gg -quater </a:t>
            </a:r>
            <a:r>
              <a:rPr lang="it-IT" sz="2400" dirty="0"/>
              <a:t>dell’art. 7 comma 2 del </a:t>
            </a:r>
            <a:r>
              <a:rPr lang="it-IT" sz="2400" dirty="0" err="1"/>
              <a:t>d.l.</a:t>
            </a:r>
            <a:r>
              <a:rPr lang="it-IT" sz="2400" dirty="0"/>
              <a:t> 70/2011 “...</a:t>
            </a:r>
            <a:r>
              <a:rPr lang="it-IT" sz="2400" i="1" dirty="0"/>
              <a:t>i comuni effettuano la riscossione .... </a:t>
            </a:r>
            <a:r>
              <a:rPr lang="it-IT" sz="2400" b="1" i="1" dirty="0" err="1"/>
              <a:t>nonche</a:t>
            </a:r>
            <a:r>
              <a:rPr lang="it-IT" sz="2400" b="1" i="1" dirty="0"/>
              <a:t>́ secondo le disposizioni del titolo </a:t>
            </a:r>
            <a:r>
              <a:rPr lang="it-IT" sz="2400" i="1" dirty="0"/>
              <a:t>II </a:t>
            </a:r>
            <a:r>
              <a:rPr lang="it-IT" sz="2400" b="1" i="1" dirty="0"/>
              <a:t>del decreto del Presidente della Repubblica 29 settembre 1973,n. 602</a:t>
            </a:r>
            <a:r>
              <a:rPr lang="it-IT" sz="2400" i="1" dirty="0"/>
              <a:t>, in quanto compatibili, comunque nel rispetto dei limiti di importo e delle condizioni stabilite per gli agenti della riscossione in caso di iscrizione ipotecaria e di espropriazione forzata immobiliare</a:t>
            </a:r>
            <a:r>
              <a:rPr lang="it-IT" sz="2400" dirty="0"/>
              <a:t>”.</a:t>
            </a:r>
          </a:p>
          <a:p>
            <a:pPr algn="just"/>
            <a:endParaRPr lang="it-IT" sz="2400" dirty="0"/>
          </a:p>
        </p:txBody>
      </p:sp>
      <p:sp>
        <p:nvSpPr>
          <p:cNvPr id="4" name="TextBox 3">
            <a:extLst>
              <a:ext uri="{FF2B5EF4-FFF2-40B4-BE49-F238E27FC236}">
                <a16:creationId xmlns:a16="http://schemas.microsoft.com/office/drawing/2014/main" id="{585BF912-8FB5-4A0E-BA91-508C510B220E}"/>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B6BDF22F-FB3A-D347-BB35-01CCA299D8A4}"/>
              </a:ext>
            </a:extLst>
          </p:cNvPr>
          <p:cNvSpPr>
            <a:spLocks noGrp="1"/>
          </p:cNvSpPr>
          <p:nvPr>
            <p:ph type="ftr" sz="quarter" idx="11"/>
          </p:nvPr>
        </p:nvSpPr>
        <p:spPr/>
        <p:txBody>
          <a:bodyPr/>
          <a:lstStyle/>
          <a:p>
            <a:r>
              <a:rPr lang="it-IT" dirty="0"/>
              <a:t>17</a:t>
            </a:r>
          </a:p>
        </p:txBody>
      </p:sp>
    </p:spTree>
    <p:extLst>
      <p:ext uri="{BB962C8B-B14F-4D97-AF65-F5344CB8AC3E}">
        <p14:creationId xmlns:p14="http://schemas.microsoft.com/office/powerpoint/2010/main" val="19654486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3EFA2B0-5DCA-6747-B494-1426B8BB37C7}"/>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I PRIVILEGI DELL’INGIUNZIONE</a:t>
            </a:r>
          </a:p>
        </p:txBody>
      </p:sp>
      <p:sp>
        <p:nvSpPr>
          <p:cNvPr id="3" name="Segnaposto contenuto 2">
            <a:extLst>
              <a:ext uri="{FF2B5EF4-FFF2-40B4-BE49-F238E27FC236}">
                <a16:creationId xmlns:a16="http://schemas.microsoft.com/office/drawing/2014/main" id="{726AD7C0-E01E-6045-974E-6D4008F98BC8}"/>
              </a:ext>
            </a:extLst>
          </p:cNvPr>
          <p:cNvSpPr>
            <a:spLocks noGrp="1"/>
          </p:cNvSpPr>
          <p:nvPr>
            <p:ph idx="1"/>
          </p:nvPr>
        </p:nvSpPr>
        <p:spPr/>
        <p:txBody>
          <a:bodyPr>
            <a:normAutofit/>
          </a:bodyPr>
          <a:lstStyle/>
          <a:p>
            <a:pPr algn="just">
              <a:spcBef>
                <a:spcPts val="1800"/>
              </a:spcBef>
            </a:pPr>
            <a:r>
              <a:rPr lang="it-IT" sz="2400" dirty="0"/>
              <a:t>La maggior parte delle funzioni svolte dal giudice dell’esecuzione sono affidate all’ente che procede alla riscossione; </a:t>
            </a:r>
          </a:p>
          <a:p>
            <a:pPr algn="just">
              <a:spcBef>
                <a:spcPts val="1800"/>
              </a:spcBef>
            </a:pPr>
            <a:r>
              <a:rPr lang="it-IT" sz="2400" dirty="0"/>
              <a:t>le funzioni demandate all’ufficiale giudiziario sono svolte dall’ufficiale della riscossione; </a:t>
            </a:r>
          </a:p>
          <a:p>
            <a:pPr algn="just">
              <a:spcBef>
                <a:spcPts val="1800"/>
              </a:spcBef>
            </a:pPr>
            <a:r>
              <a:rPr lang="it-IT" sz="2400" dirty="0"/>
              <a:t>importanti agevolazione sui tempi da seguire nel pignoramento; </a:t>
            </a:r>
          </a:p>
          <a:p>
            <a:pPr algn="just">
              <a:spcBef>
                <a:spcPts val="1800"/>
              </a:spcBef>
            </a:pPr>
            <a:r>
              <a:rPr lang="it-IT" sz="2400" dirty="0"/>
              <a:t>Una procedura di espropriazione immobiliare </a:t>
            </a:r>
            <a:r>
              <a:rPr lang="it-IT" sz="2400" dirty="0" err="1"/>
              <a:t>piu</a:t>
            </a:r>
            <a:r>
              <a:rPr lang="it-IT" sz="2400" dirty="0"/>
              <a:t>̀ incisiva ed economica; </a:t>
            </a:r>
          </a:p>
          <a:p>
            <a:pPr algn="just">
              <a:spcBef>
                <a:spcPts val="1800"/>
              </a:spcBef>
            </a:pPr>
            <a:r>
              <a:rPr lang="it-IT" sz="2400" dirty="0"/>
              <a:t>La </a:t>
            </a:r>
            <a:r>
              <a:rPr lang="it-IT" sz="2400" dirty="0" err="1"/>
              <a:t>possibilita</a:t>
            </a:r>
            <a:r>
              <a:rPr lang="it-IT" sz="2400" dirty="0"/>
              <a:t>̀ di utilizzare lo strumento del fermo amministrativo e dell’ipoteca quale misura cautelare;</a:t>
            </a:r>
          </a:p>
          <a:p>
            <a:pPr algn="just">
              <a:spcBef>
                <a:spcPts val="1800"/>
              </a:spcBef>
            </a:pPr>
            <a:r>
              <a:rPr lang="it-IT" sz="2400" dirty="0"/>
              <a:t>Pignoramento crediti diretti senza intervento dell’Autorità Giudiziaria.</a:t>
            </a:r>
          </a:p>
          <a:p>
            <a:pPr algn="just">
              <a:spcBef>
                <a:spcPts val="1800"/>
              </a:spcBef>
            </a:pPr>
            <a:endParaRPr lang="it-IT" sz="2400" dirty="0"/>
          </a:p>
        </p:txBody>
      </p:sp>
      <p:sp>
        <p:nvSpPr>
          <p:cNvPr id="4" name="TextBox 3">
            <a:extLst>
              <a:ext uri="{FF2B5EF4-FFF2-40B4-BE49-F238E27FC236}">
                <a16:creationId xmlns:a16="http://schemas.microsoft.com/office/drawing/2014/main" id="{F7674254-7073-44F1-BB7D-39B043F46456}"/>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5616D478-5E22-BA4A-9645-9CCDB54C6B8B}"/>
              </a:ext>
            </a:extLst>
          </p:cNvPr>
          <p:cNvSpPr>
            <a:spLocks noGrp="1"/>
          </p:cNvSpPr>
          <p:nvPr>
            <p:ph type="ftr" sz="quarter" idx="11"/>
          </p:nvPr>
        </p:nvSpPr>
        <p:spPr/>
        <p:txBody>
          <a:bodyPr/>
          <a:lstStyle/>
          <a:p>
            <a:r>
              <a:rPr lang="it-IT" dirty="0"/>
              <a:t>18</a:t>
            </a:r>
          </a:p>
        </p:txBody>
      </p:sp>
    </p:spTree>
    <p:extLst>
      <p:ext uri="{BB962C8B-B14F-4D97-AF65-F5344CB8AC3E}">
        <p14:creationId xmlns:p14="http://schemas.microsoft.com/office/powerpoint/2010/main" val="128067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AE700F-0930-A641-ACB6-18F67E543FFF}"/>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I PRIVILEGI DELL’INGIUNZIONE</a:t>
            </a:r>
          </a:p>
        </p:txBody>
      </p:sp>
      <p:sp>
        <p:nvSpPr>
          <p:cNvPr id="3" name="Segnaposto contenuto 2">
            <a:extLst>
              <a:ext uri="{FF2B5EF4-FFF2-40B4-BE49-F238E27FC236}">
                <a16:creationId xmlns:a16="http://schemas.microsoft.com/office/drawing/2014/main" id="{7C4017E1-A5A5-5C42-98E5-32271830E5EB}"/>
              </a:ext>
            </a:extLst>
          </p:cNvPr>
          <p:cNvSpPr>
            <a:spLocks noGrp="1"/>
          </p:cNvSpPr>
          <p:nvPr>
            <p:ph idx="1"/>
          </p:nvPr>
        </p:nvSpPr>
        <p:spPr>
          <a:xfrm>
            <a:off x="838200" y="2568539"/>
            <a:ext cx="10515600" cy="3608424"/>
          </a:xfrm>
        </p:spPr>
        <p:txBody>
          <a:bodyPr>
            <a:normAutofit/>
          </a:bodyPr>
          <a:lstStyle/>
          <a:p>
            <a:pPr marL="0" indent="0" algn="just">
              <a:spcBef>
                <a:spcPts val="1800"/>
              </a:spcBef>
              <a:buNone/>
            </a:pPr>
            <a:r>
              <a:rPr lang="it-IT" sz="2400" dirty="0"/>
              <a:t>In difetto di pagamento dell’ingiunzione, il Concessionario della Riscossione potrà avvalersi di </a:t>
            </a:r>
          </a:p>
          <a:p>
            <a:pPr algn="just">
              <a:spcBef>
                <a:spcPts val="1800"/>
              </a:spcBef>
            </a:pPr>
            <a:r>
              <a:rPr lang="it-IT" sz="2400" dirty="0"/>
              <a:t>MISURE CAUTELARI: fermo amministrativo ed ipoteca.</a:t>
            </a:r>
          </a:p>
          <a:p>
            <a:pPr algn="just">
              <a:spcBef>
                <a:spcPts val="1800"/>
              </a:spcBef>
            </a:pPr>
            <a:r>
              <a:rPr lang="it-IT" sz="2400" dirty="0"/>
              <a:t>MISURE ESECUTIVE: pignoramento mobiliare, immobiliare, di crediti e/o presso terzi.</a:t>
            </a:r>
          </a:p>
          <a:p>
            <a:pPr algn="just">
              <a:spcBef>
                <a:spcPts val="1800"/>
              </a:spcBef>
            </a:pPr>
            <a:endParaRPr lang="it-IT" sz="2400" dirty="0"/>
          </a:p>
          <a:p>
            <a:pPr algn="just">
              <a:spcBef>
                <a:spcPts val="1800"/>
              </a:spcBef>
            </a:pPr>
            <a:endParaRPr lang="it-IT" sz="2400" dirty="0"/>
          </a:p>
        </p:txBody>
      </p:sp>
      <p:sp>
        <p:nvSpPr>
          <p:cNvPr id="4" name="TextBox 3">
            <a:extLst>
              <a:ext uri="{FF2B5EF4-FFF2-40B4-BE49-F238E27FC236}">
                <a16:creationId xmlns:a16="http://schemas.microsoft.com/office/drawing/2014/main" id="{CDCE9048-DE0E-48D4-A060-3B874146F297}"/>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A1212196-1168-E143-BAB9-1E2048D2DB71}"/>
              </a:ext>
            </a:extLst>
          </p:cNvPr>
          <p:cNvSpPr>
            <a:spLocks noGrp="1"/>
          </p:cNvSpPr>
          <p:nvPr>
            <p:ph type="ftr" sz="quarter" idx="11"/>
          </p:nvPr>
        </p:nvSpPr>
        <p:spPr/>
        <p:txBody>
          <a:bodyPr/>
          <a:lstStyle/>
          <a:p>
            <a:r>
              <a:rPr lang="it-IT" dirty="0"/>
              <a:t>19</a:t>
            </a:r>
          </a:p>
        </p:txBody>
      </p:sp>
    </p:spTree>
    <p:extLst>
      <p:ext uri="{BB962C8B-B14F-4D97-AF65-F5344CB8AC3E}">
        <p14:creationId xmlns:p14="http://schemas.microsoft.com/office/powerpoint/2010/main" val="3754678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D0A237-BDB1-8F4C-A067-84EF751EC42E}"/>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RISCOSSIONE DELLE ENTRATE DEGLI ENTI LOCALI</a:t>
            </a:r>
          </a:p>
        </p:txBody>
      </p:sp>
      <p:sp>
        <p:nvSpPr>
          <p:cNvPr id="3" name="Segnaposto contenuto 2">
            <a:extLst>
              <a:ext uri="{FF2B5EF4-FFF2-40B4-BE49-F238E27FC236}">
                <a16:creationId xmlns:a16="http://schemas.microsoft.com/office/drawing/2014/main" id="{17D4C98D-DE7E-2D45-8C98-5FBE6358B163}"/>
              </a:ext>
            </a:extLst>
          </p:cNvPr>
          <p:cNvSpPr>
            <a:spLocks noGrp="1"/>
          </p:cNvSpPr>
          <p:nvPr>
            <p:ph idx="1"/>
          </p:nvPr>
        </p:nvSpPr>
        <p:spPr/>
        <p:txBody>
          <a:bodyPr vert="horz" lIns="91440" tIns="45720" rIns="91440" bIns="45720" rtlCol="0">
            <a:normAutofit/>
          </a:bodyPr>
          <a:lstStyle/>
          <a:p>
            <a:pPr marL="0" indent="0" algn="just">
              <a:spcBef>
                <a:spcPts val="1800"/>
              </a:spcBef>
              <a:buNone/>
            </a:pPr>
            <a:r>
              <a:rPr lang="it-IT" sz="2400" dirty="0"/>
              <a:t>Le entrate degli enti locali sono riscosse:</a:t>
            </a:r>
          </a:p>
          <a:p>
            <a:pPr marL="0" indent="0" algn="just">
              <a:spcBef>
                <a:spcPts val="1800"/>
              </a:spcBef>
              <a:buNone/>
            </a:pPr>
            <a:r>
              <a:rPr lang="it-IT" sz="2400" dirty="0"/>
              <a:t>o su base volontaria e cioè con versamento spontaneo del contribuente</a:t>
            </a:r>
          </a:p>
          <a:p>
            <a:pPr marL="0" indent="0" algn="just">
              <a:spcBef>
                <a:spcPts val="1800"/>
              </a:spcBef>
              <a:buNone/>
            </a:pPr>
            <a:r>
              <a:rPr lang="it-IT" sz="2400" dirty="0"/>
              <a:t>o su base coattiva che può essere attuata sia mediante strumenti pubblici sia mediante strumenti di natura «privatistica».</a:t>
            </a:r>
          </a:p>
        </p:txBody>
      </p:sp>
      <p:sp>
        <p:nvSpPr>
          <p:cNvPr id="4" name="TextBox 3">
            <a:extLst>
              <a:ext uri="{FF2B5EF4-FFF2-40B4-BE49-F238E27FC236}">
                <a16:creationId xmlns:a16="http://schemas.microsoft.com/office/drawing/2014/main" id="{A0AFF302-E40B-4B5C-8949-8A60F7C5A76F}"/>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7661FED1-5F70-9F42-8E07-6A8C9E8EBE18}"/>
              </a:ext>
            </a:extLst>
          </p:cNvPr>
          <p:cNvSpPr>
            <a:spLocks noGrp="1"/>
          </p:cNvSpPr>
          <p:nvPr>
            <p:ph type="ftr" sz="quarter" idx="11"/>
          </p:nvPr>
        </p:nvSpPr>
        <p:spPr/>
        <p:txBody>
          <a:bodyPr/>
          <a:lstStyle/>
          <a:p>
            <a:r>
              <a:rPr lang="it-IT" dirty="0"/>
              <a:t>2</a:t>
            </a:r>
          </a:p>
        </p:txBody>
      </p:sp>
    </p:spTree>
    <p:extLst>
      <p:ext uri="{BB962C8B-B14F-4D97-AF65-F5344CB8AC3E}">
        <p14:creationId xmlns:p14="http://schemas.microsoft.com/office/powerpoint/2010/main" val="35744856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7D62D9-0F38-0340-91E3-315339E7B13A}"/>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TERMINI PER L’ESECUZIONE</a:t>
            </a:r>
          </a:p>
        </p:txBody>
      </p:sp>
      <p:sp>
        <p:nvSpPr>
          <p:cNvPr id="3" name="Segnaposto contenuto 2">
            <a:extLst>
              <a:ext uri="{FF2B5EF4-FFF2-40B4-BE49-F238E27FC236}">
                <a16:creationId xmlns:a16="http://schemas.microsoft.com/office/drawing/2014/main" id="{4A6A5047-67B8-1441-AEFA-BEB494C3DDE1}"/>
              </a:ext>
            </a:extLst>
          </p:cNvPr>
          <p:cNvSpPr>
            <a:spLocks noGrp="1"/>
          </p:cNvSpPr>
          <p:nvPr>
            <p:ph idx="1"/>
          </p:nvPr>
        </p:nvSpPr>
        <p:spPr>
          <a:xfrm>
            <a:off x="838200" y="2321959"/>
            <a:ext cx="10515600" cy="3855003"/>
          </a:xfrm>
        </p:spPr>
        <p:txBody>
          <a:bodyPr>
            <a:normAutofit/>
          </a:bodyPr>
          <a:lstStyle/>
          <a:p>
            <a:pPr>
              <a:spcBef>
                <a:spcPts val="1800"/>
              </a:spcBef>
            </a:pPr>
            <a:r>
              <a:rPr lang="it-IT" sz="2400" dirty="0"/>
              <a:t>Con l’ingiunzione di pagamento si concedono 30 giorni di tempo al trasgressore per pagare la sanzione;</a:t>
            </a:r>
          </a:p>
          <a:p>
            <a:pPr>
              <a:spcBef>
                <a:spcPts val="1800"/>
              </a:spcBef>
            </a:pPr>
            <a:r>
              <a:rPr lang="it-IT" sz="2400" dirty="0"/>
              <a:t>Trascorsi il termine di cui sopra ed in difetto di pagamento l’ingiunzione diverrà esecutiva e potranno essere  attivate le azioni di recupero </a:t>
            </a:r>
          </a:p>
        </p:txBody>
      </p:sp>
      <p:sp>
        <p:nvSpPr>
          <p:cNvPr id="4" name="TextBox 3">
            <a:extLst>
              <a:ext uri="{FF2B5EF4-FFF2-40B4-BE49-F238E27FC236}">
                <a16:creationId xmlns:a16="http://schemas.microsoft.com/office/drawing/2014/main" id="{89B90CB3-54BF-4081-97CB-A8F2C8663358}"/>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92F62845-5B46-4242-803B-648148BE5532}"/>
              </a:ext>
            </a:extLst>
          </p:cNvPr>
          <p:cNvSpPr>
            <a:spLocks noGrp="1"/>
          </p:cNvSpPr>
          <p:nvPr>
            <p:ph type="ftr" sz="quarter" idx="11"/>
          </p:nvPr>
        </p:nvSpPr>
        <p:spPr/>
        <p:txBody>
          <a:bodyPr/>
          <a:lstStyle/>
          <a:p>
            <a:r>
              <a:rPr lang="it-IT" dirty="0"/>
              <a:t>20</a:t>
            </a:r>
          </a:p>
        </p:txBody>
      </p:sp>
    </p:spTree>
    <p:extLst>
      <p:ext uri="{BB962C8B-B14F-4D97-AF65-F5344CB8AC3E}">
        <p14:creationId xmlns:p14="http://schemas.microsoft.com/office/powerpoint/2010/main" val="1869011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441672-8FE4-E54A-B89E-1B5418132D10}"/>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IMPUGNAZIONE</a:t>
            </a:r>
          </a:p>
        </p:txBody>
      </p:sp>
      <p:sp>
        <p:nvSpPr>
          <p:cNvPr id="3" name="Segnaposto contenuto 2">
            <a:extLst>
              <a:ext uri="{FF2B5EF4-FFF2-40B4-BE49-F238E27FC236}">
                <a16:creationId xmlns:a16="http://schemas.microsoft.com/office/drawing/2014/main" id="{36A897D8-8F35-D84E-ACAE-A40641586E5B}"/>
              </a:ext>
            </a:extLst>
          </p:cNvPr>
          <p:cNvSpPr>
            <a:spLocks noGrp="1"/>
          </p:cNvSpPr>
          <p:nvPr>
            <p:ph idx="1"/>
          </p:nvPr>
        </p:nvSpPr>
        <p:spPr>
          <a:xfrm>
            <a:off x="838200" y="1346356"/>
            <a:ext cx="10515600" cy="5169978"/>
          </a:xfrm>
        </p:spPr>
        <p:txBody>
          <a:bodyPr>
            <a:noAutofit/>
          </a:bodyPr>
          <a:lstStyle/>
          <a:p>
            <a:pPr algn="just">
              <a:lnSpc>
                <a:spcPts val="2400"/>
              </a:lnSpc>
              <a:spcBef>
                <a:spcPts val="1600"/>
              </a:spcBef>
            </a:pPr>
            <a:r>
              <a:rPr lang="it-IT" sz="2400" dirty="0"/>
              <a:t>Art. 3 RD 639/1910 - Avverso l'ingiunzione prevista dal comma 2 si </a:t>
            </a:r>
            <a:r>
              <a:rPr lang="it-IT" sz="2400" dirty="0" err="1"/>
              <a:t>puo</a:t>
            </a:r>
            <a:r>
              <a:rPr lang="it-IT" sz="2400" dirty="0"/>
              <a:t>̀ proporre opposizione davanti all'</a:t>
            </a:r>
            <a:r>
              <a:rPr lang="it-IT" sz="2400" dirty="0" err="1"/>
              <a:t>autorita</a:t>
            </a:r>
            <a:r>
              <a:rPr lang="it-IT" sz="2400" dirty="0"/>
              <a:t>̀ giudiziaria ordinaria. L'opposizione è disciplinata dall'articolo 32 del decreto legislativo 1° settembre 2011, n. 150 </a:t>
            </a:r>
            <a:endParaRPr lang="it-IT" sz="2400" dirty="0">
              <a:effectLst/>
            </a:endParaRPr>
          </a:p>
          <a:p>
            <a:pPr algn="just">
              <a:lnSpc>
                <a:spcPts val="2400"/>
              </a:lnSpc>
              <a:spcBef>
                <a:spcPts val="1600"/>
              </a:spcBef>
            </a:pPr>
            <a:r>
              <a:rPr lang="it-IT" sz="2400" dirty="0"/>
              <a:t>Art. 32 del D.lgs. 150/2011 – ‘Dell'opposizione a procedura coattiva per la riscossione delle entrate patrimoniali dello Stato e degli altri enti pubblici’ </a:t>
            </a:r>
            <a:endParaRPr lang="it-IT" sz="2400" dirty="0">
              <a:effectLst/>
            </a:endParaRPr>
          </a:p>
          <a:p>
            <a:pPr marL="914400" lvl="1" indent="-457200" algn="just">
              <a:lnSpc>
                <a:spcPts val="2400"/>
              </a:lnSpc>
              <a:spcBef>
                <a:spcPts val="1000"/>
              </a:spcBef>
              <a:buFont typeface="+mj-lt"/>
              <a:buAutoNum type="arabicPeriod"/>
            </a:pPr>
            <a:r>
              <a:rPr lang="it-IT" dirty="0"/>
              <a:t>Le controversie in materia di opposizione all'ingiunzione per il pagamento delle entrate patrimoniali degli enti pubblici di cui all'articolo 3 del testo unico delle disposizioni di legge relative alla riscossione delle entrate patrimoniali dello Stato e degli altri enti pubblici approvato con regio decreto 14 aprile 1910, n. 639, sono regolate dal rito ordinario di cognizione. </a:t>
            </a:r>
          </a:p>
          <a:p>
            <a:pPr marL="914400" lvl="1" indent="-457200" algn="just">
              <a:lnSpc>
                <a:spcPts val="2400"/>
              </a:lnSpc>
              <a:spcBef>
                <a:spcPts val="1000"/>
              </a:spcBef>
              <a:buFont typeface="+mj-lt"/>
              <a:buAutoNum type="arabicPeriod"/>
            </a:pPr>
            <a:r>
              <a:rPr lang="it-IT" dirty="0"/>
              <a:t>È competente il giudice del luogo in cui ha sede l'ufficio che ha emesso il provvedimento opposto. </a:t>
            </a:r>
          </a:p>
          <a:p>
            <a:pPr marL="914400" lvl="1" indent="-457200" algn="just">
              <a:lnSpc>
                <a:spcPts val="2400"/>
              </a:lnSpc>
              <a:spcBef>
                <a:spcPts val="1000"/>
              </a:spcBef>
              <a:buFont typeface="+mj-lt"/>
              <a:buAutoNum type="arabicPeriod"/>
            </a:pPr>
            <a:r>
              <a:rPr lang="it-IT" dirty="0"/>
              <a:t>L'efficacia esecutiva del provvedimento impugnato </a:t>
            </a:r>
            <a:r>
              <a:rPr lang="it-IT" dirty="0" err="1"/>
              <a:t>puo</a:t>
            </a:r>
            <a:r>
              <a:rPr lang="it-IT" dirty="0"/>
              <a:t>̀ essere sospesa secondo quanto previsto dall'articolo 5.</a:t>
            </a:r>
          </a:p>
        </p:txBody>
      </p:sp>
      <p:sp>
        <p:nvSpPr>
          <p:cNvPr id="4" name="TextBox 3">
            <a:extLst>
              <a:ext uri="{FF2B5EF4-FFF2-40B4-BE49-F238E27FC236}">
                <a16:creationId xmlns:a16="http://schemas.microsoft.com/office/drawing/2014/main" id="{E3FD333A-3BAA-4A07-B5E8-365285572332}"/>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075F6A35-525E-6241-8AF4-97EA6BDFBF72}"/>
              </a:ext>
            </a:extLst>
          </p:cNvPr>
          <p:cNvSpPr>
            <a:spLocks noGrp="1"/>
          </p:cNvSpPr>
          <p:nvPr>
            <p:ph type="ftr" sz="quarter" idx="11"/>
          </p:nvPr>
        </p:nvSpPr>
        <p:spPr>
          <a:xfrm>
            <a:off x="4038600" y="6444476"/>
            <a:ext cx="4114800" cy="276999"/>
          </a:xfrm>
        </p:spPr>
        <p:txBody>
          <a:bodyPr/>
          <a:lstStyle/>
          <a:p>
            <a:r>
              <a:rPr lang="it-IT" dirty="0"/>
              <a:t>21</a:t>
            </a:r>
          </a:p>
        </p:txBody>
      </p:sp>
    </p:spTree>
    <p:extLst>
      <p:ext uri="{BB962C8B-B14F-4D97-AF65-F5344CB8AC3E}">
        <p14:creationId xmlns:p14="http://schemas.microsoft.com/office/powerpoint/2010/main" val="15615198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5EAA92C-E1BB-A546-BE5A-A6B1600DD9E4}"/>
              </a:ext>
            </a:extLst>
          </p:cNvPr>
          <p:cNvSpPr>
            <a:spLocks noGrp="1"/>
          </p:cNvSpPr>
          <p:nvPr>
            <p:ph idx="1"/>
          </p:nvPr>
        </p:nvSpPr>
        <p:spPr>
          <a:xfrm>
            <a:off x="838200" y="2856215"/>
            <a:ext cx="10515600" cy="3320747"/>
          </a:xfrm>
        </p:spPr>
        <p:txBody>
          <a:bodyPr>
            <a:normAutofit/>
          </a:bodyPr>
          <a:lstStyle/>
          <a:p>
            <a:pPr marL="0" indent="0" algn="ctr">
              <a:buNone/>
            </a:pPr>
            <a:r>
              <a:rPr lang="it-IT" sz="4800" b="1" dirty="0"/>
              <a:t>SANZIONI AMMINISTRATIVE STRADALI</a:t>
            </a:r>
          </a:p>
        </p:txBody>
      </p:sp>
      <p:sp>
        <p:nvSpPr>
          <p:cNvPr id="4" name="TextBox 3">
            <a:extLst>
              <a:ext uri="{FF2B5EF4-FFF2-40B4-BE49-F238E27FC236}">
                <a16:creationId xmlns:a16="http://schemas.microsoft.com/office/drawing/2014/main" id="{CF03B161-D670-4381-A1E1-5A0650710C66}"/>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2" name="Segnaposto piè di pagina 1">
            <a:extLst>
              <a:ext uri="{FF2B5EF4-FFF2-40B4-BE49-F238E27FC236}">
                <a16:creationId xmlns:a16="http://schemas.microsoft.com/office/drawing/2014/main" id="{E40A6168-8125-F443-987B-48EC8F946C98}"/>
              </a:ext>
            </a:extLst>
          </p:cNvPr>
          <p:cNvSpPr>
            <a:spLocks noGrp="1"/>
          </p:cNvSpPr>
          <p:nvPr>
            <p:ph type="ftr" sz="quarter" idx="11"/>
          </p:nvPr>
        </p:nvSpPr>
        <p:spPr/>
        <p:txBody>
          <a:bodyPr/>
          <a:lstStyle/>
          <a:p>
            <a:r>
              <a:rPr lang="it-IT" dirty="0"/>
              <a:t>22</a:t>
            </a:r>
          </a:p>
        </p:txBody>
      </p:sp>
    </p:spTree>
    <p:extLst>
      <p:ext uri="{BB962C8B-B14F-4D97-AF65-F5344CB8AC3E}">
        <p14:creationId xmlns:p14="http://schemas.microsoft.com/office/powerpoint/2010/main" val="32380368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54B223-7AD2-234A-A29E-67E907F191C2}"/>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AZIONE ESECUTIVA PER RECUPERO SANZIONI AMMINISTRATIVE STRADALI</a:t>
            </a:r>
          </a:p>
        </p:txBody>
      </p:sp>
      <p:sp>
        <p:nvSpPr>
          <p:cNvPr id="3" name="Segnaposto contenuto 2">
            <a:extLst>
              <a:ext uri="{FF2B5EF4-FFF2-40B4-BE49-F238E27FC236}">
                <a16:creationId xmlns:a16="http://schemas.microsoft.com/office/drawing/2014/main" id="{1626AB4C-6AAB-4D4A-B73B-0DCA525AD50D}"/>
              </a:ext>
            </a:extLst>
          </p:cNvPr>
          <p:cNvSpPr>
            <a:spLocks noGrp="1"/>
          </p:cNvSpPr>
          <p:nvPr>
            <p:ph idx="1"/>
          </p:nvPr>
        </p:nvSpPr>
        <p:spPr>
          <a:xfrm>
            <a:off x="838200" y="2260315"/>
            <a:ext cx="10515600" cy="3916648"/>
          </a:xfrm>
        </p:spPr>
        <p:txBody>
          <a:bodyPr>
            <a:normAutofit/>
          </a:bodyPr>
          <a:lstStyle/>
          <a:p>
            <a:pPr marL="0" indent="0" algn="just">
              <a:buNone/>
            </a:pPr>
            <a:r>
              <a:rPr lang="it-IT" sz="2400" dirty="0"/>
              <a:t>ART.201 CODICE DELLA STRADA: Qualora la violazione non possa essere immediatamente contestata, il verbale deve essere notificato entro</a:t>
            </a:r>
            <a:r>
              <a:rPr lang="it-IT" sz="2400" b="1" dirty="0"/>
              <a:t> novanta giorni dall’accertamento</a:t>
            </a:r>
            <a:r>
              <a:rPr lang="it-IT" sz="2400" dirty="0"/>
              <a:t> (o 360 giorni per i residenti all’estero), presso l’indirizzo dell’effettivo trasgressore o, quando questi non sia stato identificato e si tratti di violazione commessa dal conducente di un veicolo a motore, munito di targa, al coobbligato in solido, risultante dai pubblici registri alla data dell’accertamento. </a:t>
            </a:r>
          </a:p>
          <a:p>
            <a:pPr algn="just"/>
            <a:endParaRPr lang="it-IT" sz="2400" dirty="0"/>
          </a:p>
        </p:txBody>
      </p:sp>
      <p:sp>
        <p:nvSpPr>
          <p:cNvPr id="4" name="TextBox 3">
            <a:extLst>
              <a:ext uri="{FF2B5EF4-FFF2-40B4-BE49-F238E27FC236}">
                <a16:creationId xmlns:a16="http://schemas.microsoft.com/office/drawing/2014/main" id="{96DCC23E-C24A-4151-9067-5E0785099B95}"/>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1668A8BF-3DD4-F847-AA90-1F4EDD764526}"/>
              </a:ext>
            </a:extLst>
          </p:cNvPr>
          <p:cNvSpPr>
            <a:spLocks noGrp="1"/>
          </p:cNvSpPr>
          <p:nvPr>
            <p:ph type="ftr" sz="quarter" idx="11"/>
          </p:nvPr>
        </p:nvSpPr>
        <p:spPr/>
        <p:txBody>
          <a:bodyPr/>
          <a:lstStyle/>
          <a:p>
            <a:r>
              <a:rPr lang="it-IT" dirty="0"/>
              <a:t>23</a:t>
            </a:r>
          </a:p>
        </p:txBody>
      </p:sp>
    </p:spTree>
    <p:extLst>
      <p:ext uri="{BB962C8B-B14F-4D97-AF65-F5344CB8AC3E}">
        <p14:creationId xmlns:p14="http://schemas.microsoft.com/office/powerpoint/2010/main" val="3607603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43A810-5CFA-9A41-9CFE-28625A9EC994}"/>
              </a:ext>
            </a:extLst>
          </p:cNvPr>
          <p:cNvSpPr>
            <a:spLocks noGrp="1"/>
          </p:cNvSpPr>
          <p:nvPr>
            <p:ph type="title"/>
          </p:nvPr>
        </p:nvSpPr>
        <p:spPr>
          <a:xfrm>
            <a:off x="838200" y="365125"/>
            <a:ext cx="10515600" cy="1802722"/>
          </a:xfrm>
        </p:spPr>
        <p:txBody>
          <a:bodyPr vert="horz" lIns="91440" tIns="45720" rIns="91440" bIns="45720" rtlCol="0" anchor="ctr">
            <a:normAutofit/>
          </a:bodyPr>
          <a:lstStyle/>
          <a:p>
            <a:pPr algn="ctr"/>
            <a:r>
              <a:rPr lang="it-IT" sz="4000" b="1" dirty="0">
                <a:latin typeface="+mn-lt"/>
              </a:rPr>
              <a:t>RISCOSSIONE SANZIONI AMMINISTRATIVE</a:t>
            </a:r>
            <a:br>
              <a:rPr lang="it-IT" sz="4000" b="1" dirty="0">
                <a:latin typeface="+mn-lt"/>
              </a:rPr>
            </a:br>
            <a:r>
              <a:rPr lang="it-IT" sz="4000" b="1" dirty="0">
                <a:latin typeface="+mn-lt"/>
              </a:rPr>
              <a:t>CON AFFIDAMENTO AL CONCESSIONARIO DELLA RISCOSSIONE</a:t>
            </a:r>
          </a:p>
        </p:txBody>
      </p:sp>
      <p:sp>
        <p:nvSpPr>
          <p:cNvPr id="3" name="Segnaposto contenuto 2">
            <a:extLst>
              <a:ext uri="{FF2B5EF4-FFF2-40B4-BE49-F238E27FC236}">
                <a16:creationId xmlns:a16="http://schemas.microsoft.com/office/drawing/2014/main" id="{47B2376A-F458-3549-8E8B-F5F84B241E22}"/>
              </a:ext>
            </a:extLst>
          </p:cNvPr>
          <p:cNvSpPr>
            <a:spLocks noGrp="1"/>
          </p:cNvSpPr>
          <p:nvPr>
            <p:ph idx="1"/>
          </p:nvPr>
        </p:nvSpPr>
        <p:spPr>
          <a:xfrm>
            <a:off x="838200" y="2517169"/>
            <a:ext cx="10515600" cy="3659794"/>
          </a:xfrm>
        </p:spPr>
        <p:txBody>
          <a:bodyPr>
            <a:normAutofit/>
          </a:bodyPr>
          <a:lstStyle/>
          <a:p>
            <a:pPr algn="just"/>
            <a:r>
              <a:rPr lang="it-IT" sz="2400" dirty="0"/>
              <a:t>Trascorsi i termini previsti dal verbale di sanzione amministrativa notificata dal Comune ed in assenza di ricorso, questi emette l’ingiunzione di pagamento.</a:t>
            </a:r>
          </a:p>
          <a:p>
            <a:pPr algn="just"/>
            <a:endParaRPr lang="it-IT" sz="2400" dirty="0"/>
          </a:p>
          <a:p>
            <a:pPr algn="just"/>
            <a:r>
              <a:rPr lang="it-IT" sz="2400" dirty="0"/>
              <a:t>Trascorsi giorni 30 dalla notifica della ingiunzione ed in assenza di pagamento e/o impugnazione, </a:t>
            </a:r>
            <a:r>
              <a:rPr lang="it-IT" sz="2400" dirty="0" err="1"/>
              <a:t>e’</a:t>
            </a:r>
            <a:r>
              <a:rPr lang="it-IT" sz="2400" dirty="0"/>
              <a:t> possibile procedere ad esecuzione forzata o alla applicazione di misure cautelari</a:t>
            </a:r>
          </a:p>
        </p:txBody>
      </p:sp>
      <p:sp>
        <p:nvSpPr>
          <p:cNvPr id="4" name="TextBox 3">
            <a:extLst>
              <a:ext uri="{FF2B5EF4-FFF2-40B4-BE49-F238E27FC236}">
                <a16:creationId xmlns:a16="http://schemas.microsoft.com/office/drawing/2014/main" id="{096BD8F5-AA8E-4A16-BF2D-F309FF3A4E2E}"/>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4D1356E0-3FA8-BB4C-B911-EABEE2267EE0}"/>
              </a:ext>
            </a:extLst>
          </p:cNvPr>
          <p:cNvSpPr>
            <a:spLocks noGrp="1"/>
          </p:cNvSpPr>
          <p:nvPr>
            <p:ph type="ftr" sz="quarter" idx="11"/>
          </p:nvPr>
        </p:nvSpPr>
        <p:spPr/>
        <p:txBody>
          <a:bodyPr/>
          <a:lstStyle/>
          <a:p>
            <a:r>
              <a:rPr lang="it-IT" dirty="0"/>
              <a:t>24</a:t>
            </a:r>
          </a:p>
        </p:txBody>
      </p:sp>
    </p:spTree>
    <p:extLst>
      <p:ext uri="{BB962C8B-B14F-4D97-AF65-F5344CB8AC3E}">
        <p14:creationId xmlns:p14="http://schemas.microsoft.com/office/powerpoint/2010/main" val="10815263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3DD8F6-735A-A745-9B3C-9C16BD63BF72}"/>
              </a:ext>
            </a:extLst>
          </p:cNvPr>
          <p:cNvSpPr>
            <a:spLocks noGrp="1"/>
          </p:cNvSpPr>
          <p:nvPr>
            <p:ph type="title"/>
          </p:nvPr>
        </p:nvSpPr>
        <p:spPr/>
        <p:txBody>
          <a:bodyPr/>
          <a:lstStyle/>
          <a:p>
            <a:pPr algn="ctr"/>
            <a:r>
              <a:rPr lang="it-IT" b="1" dirty="0"/>
              <a:t>PRESCRIZIONE  E DECADENZA</a:t>
            </a:r>
          </a:p>
        </p:txBody>
      </p:sp>
      <p:sp>
        <p:nvSpPr>
          <p:cNvPr id="3" name="Segnaposto contenuto 2">
            <a:extLst>
              <a:ext uri="{FF2B5EF4-FFF2-40B4-BE49-F238E27FC236}">
                <a16:creationId xmlns:a16="http://schemas.microsoft.com/office/drawing/2014/main" id="{38FD7135-8A52-CD4A-AACD-60C71454D59C}"/>
              </a:ext>
            </a:extLst>
          </p:cNvPr>
          <p:cNvSpPr>
            <a:spLocks noGrp="1"/>
          </p:cNvSpPr>
          <p:nvPr>
            <p:ph idx="1"/>
          </p:nvPr>
        </p:nvSpPr>
        <p:spPr>
          <a:xfrm>
            <a:off x="838200" y="2207608"/>
            <a:ext cx="10515600" cy="4351338"/>
          </a:xfrm>
        </p:spPr>
        <p:txBody>
          <a:bodyPr>
            <a:normAutofit/>
          </a:bodyPr>
          <a:lstStyle/>
          <a:p>
            <a:pPr algn="just"/>
            <a:r>
              <a:rPr lang="it-IT" sz="2400" dirty="0"/>
              <a:t>Prescrizione: L’art.28 della legge 689/1981 dispone che il diritto di riscuotere le somme derivanti da sanzioni amministrative, quali le multe stradali, si prescrive in cinque anni </a:t>
            </a:r>
            <a:r>
              <a:rPr lang="it-IT" sz="2400" b="1" dirty="0"/>
              <a:t>dal giorno in cui è stata commessa la violazione.</a:t>
            </a:r>
          </a:p>
          <a:p>
            <a:pPr algn="just"/>
            <a:endParaRPr lang="it-IT" sz="2400" dirty="0"/>
          </a:p>
          <a:p>
            <a:pPr algn="just"/>
            <a:r>
              <a:rPr lang="it-IT" sz="2400" dirty="0"/>
              <a:t>Decadenza: L’ingiunzione deve essere notificata «entro il 31 dicembre del terzo anno successivo a quello in cui l’accertamento è divenuto definitivo». </a:t>
            </a:r>
          </a:p>
          <a:p>
            <a:pPr algn="just"/>
            <a:endParaRPr lang="it-IT" sz="2400" dirty="0"/>
          </a:p>
        </p:txBody>
      </p:sp>
      <p:sp>
        <p:nvSpPr>
          <p:cNvPr id="4" name="TextBox 3">
            <a:extLst>
              <a:ext uri="{FF2B5EF4-FFF2-40B4-BE49-F238E27FC236}">
                <a16:creationId xmlns:a16="http://schemas.microsoft.com/office/drawing/2014/main" id="{C0CB82AF-C567-42C3-AD8B-CEBA4677AE3F}"/>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3C0565F7-BF7A-5D48-B8EF-DA8874DD6AC8}"/>
              </a:ext>
            </a:extLst>
          </p:cNvPr>
          <p:cNvSpPr>
            <a:spLocks noGrp="1"/>
          </p:cNvSpPr>
          <p:nvPr>
            <p:ph type="ftr" sz="quarter" idx="11"/>
          </p:nvPr>
        </p:nvSpPr>
        <p:spPr/>
        <p:txBody>
          <a:bodyPr/>
          <a:lstStyle/>
          <a:p>
            <a:r>
              <a:rPr lang="it-IT" dirty="0"/>
              <a:t>25</a:t>
            </a:r>
          </a:p>
        </p:txBody>
      </p:sp>
    </p:spTree>
    <p:extLst>
      <p:ext uri="{BB962C8B-B14F-4D97-AF65-F5344CB8AC3E}">
        <p14:creationId xmlns:p14="http://schemas.microsoft.com/office/powerpoint/2010/main" val="1993000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DA74E4-91B7-8C4E-976F-8862B028B190}"/>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MISURE CAUTELARI</a:t>
            </a:r>
          </a:p>
        </p:txBody>
      </p:sp>
      <p:sp>
        <p:nvSpPr>
          <p:cNvPr id="3" name="Segnaposto contenuto 2">
            <a:extLst>
              <a:ext uri="{FF2B5EF4-FFF2-40B4-BE49-F238E27FC236}">
                <a16:creationId xmlns:a16="http://schemas.microsoft.com/office/drawing/2014/main" id="{16D7C9C5-60CA-CB45-B130-E3C8E57CC6C3}"/>
              </a:ext>
            </a:extLst>
          </p:cNvPr>
          <p:cNvSpPr>
            <a:spLocks noGrp="1"/>
          </p:cNvSpPr>
          <p:nvPr>
            <p:ph idx="1"/>
          </p:nvPr>
        </p:nvSpPr>
        <p:spPr>
          <a:xfrm>
            <a:off x="838200" y="2609635"/>
            <a:ext cx="10515600" cy="3567327"/>
          </a:xfrm>
        </p:spPr>
        <p:txBody>
          <a:bodyPr>
            <a:normAutofit/>
          </a:bodyPr>
          <a:lstStyle/>
          <a:p>
            <a:pPr>
              <a:lnSpc>
                <a:spcPct val="150000"/>
              </a:lnSpc>
              <a:buFont typeface="Wingdings" panose="05000000000000000000" pitchFamily="2" charset="2"/>
              <a:buChar char="Ø"/>
            </a:pPr>
            <a:r>
              <a:rPr lang="it-IT" sz="3200" dirty="0"/>
              <a:t> FERMO AMMINISTRATIVO</a:t>
            </a:r>
          </a:p>
          <a:p>
            <a:pPr>
              <a:lnSpc>
                <a:spcPct val="150000"/>
              </a:lnSpc>
              <a:buFont typeface="Wingdings" panose="05000000000000000000" pitchFamily="2" charset="2"/>
              <a:buChar char="Ø"/>
            </a:pPr>
            <a:r>
              <a:rPr lang="it-IT" sz="3200" dirty="0"/>
              <a:t> IPOTECA</a:t>
            </a:r>
          </a:p>
        </p:txBody>
      </p:sp>
      <p:sp>
        <p:nvSpPr>
          <p:cNvPr id="4" name="TextBox 3">
            <a:extLst>
              <a:ext uri="{FF2B5EF4-FFF2-40B4-BE49-F238E27FC236}">
                <a16:creationId xmlns:a16="http://schemas.microsoft.com/office/drawing/2014/main" id="{1CBA8A0F-63E6-466E-8ECB-4573C0946F73}"/>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804A3993-BA73-1E40-98E7-80234014D9F0}"/>
              </a:ext>
            </a:extLst>
          </p:cNvPr>
          <p:cNvSpPr>
            <a:spLocks noGrp="1"/>
          </p:cNvSpPr>
          <p:nvPr>
            <p:ph type="ftr" sz="quarter" idx="11"/>
          </p:nvPr>
        </p:nvSpPr>
        <p:spPr/>
        <p:txBody>
          <a:bodyPr/>
          <a:lstStyle/>
          <a:p>
            <a:r>
              <a:rPr lang="it-IT" dirty="0"/>
              <a:t>26</a:t>
            </a:r>
          </a:p>
        </p:txBody>
      </p:sp>
    </p:spTree>
    <p:extLst>
      <p:ext uri="{BB962C8B-B14F-4D97-AF65-F5344CB8AC3E}">
        <p14:creationId xmlns:p14="http://schemas.microsoft.com/office/powerpoint/2010/main" val="1122684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D5E788-56AA-C74C-ABB5-A09170D1AAD5}"/>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 IL FERMO  AMMINISTRATIVO</a:t>
            </a:r>
          </a:p>
        </p:txBody>
      </p:sp>
      <p:sp>
        <p:nvSpPr>
          <p:cNvPr id="3" name="Segnaposto contenuto 2">
            <a:extLst>
              <a:ext uri="{FF2B5EF4-FFF2-40B4-BE49-F238E27FC236}">
                <a16:creationId xmlns:a16="http://schemas.microsoft.com/office/drawing/2014/main" id="{6C76218D-5A87-D743-A2B6-5005112094A3}"/>
              </a:ext>
            </a:extLst>
          </p:cNvPr>
          <p:cNvSpPr>
            <a:spLocks noGrp="1"/>
          </p:cNvSpPr>
          <p:nvPr>
            <p:ph idx="1"/>
          </p:nvPr>
        </p:nvSpPr>
        <p:spPr/>
        <p:txBody>
          <a:bodyPr>
            <a:normAutofit/>
          </a:bodyPr>
          <a:lstStyle/>
          <a:p>
            <a:pPr marL="0" indent="0" algn="ctr">
              <a:buNone/>
            </a:pPr>
            <a:r>
              <a:rPr lang="it-IT" sz="2400" u="sng" dirty="0"/>
              <a:t>Art.86 DPR 602/1973- Fermo di beni mobili registrati</a:t>
            </a:r>
          </a:p>
          <a:p>
            <a:pPr algn="just"/>
            <a:endParaRPr lang="it-IT" sz="2400" dirty="0"/>
          </a:p>
          <a:p>
            <a:pPr marL="0" indent="0" algn="just">
              <a:buNone/>
            </a:pPr>
            <a:r>
              <a:rPr lang="it-IT" sz="2400" dirty="0"/>
              <a:t>La procedura di iscrizione del fermo di beni mobili registrati è avviata dal Concessionario con la notifica al debitore o ai coobbligati iscritti nei pubblici registri </a:t>
            </a:r>
            <a:r>
              <a:rPr lang="it-IT" sz="2400" dirty="0">
                <a:solidFill>
                  <a:srgbClr val="FF0000"/>
                </a:solidFill>
              </a:rPr>
              <a:t>di una comunicazione preventiva contenente l'avviso che, in mancanza del pagamento delle somme dovute entro il termine di trenta giorni, </a:t>
            </a:r>
            <a:r>
              <a:rPr lang="it-IT" sz="2400" dirty="0" err="1">
                <a:solidFill>
                  <a:srgbClr val="FF0000"/>
                </a:solidFill>
              </a:rPr>
              <a:t>sara</a:t>
            </a:r>
            <a:r>
              <a:rPr lang="it-IT" sz="2400" dirty="0">
                <a:solidFill>
                  <a:srgbClr val="FF0000"/>
                </a:solidFill>
              </a:rPr>
              <a:t>̀ eseguito il fermo</a:t>
            </a:r>
            <a:r>
              <a:rPr lang="it-IT" sz="2400" dirty="0"/>
              <a:t>, senza necessità di ulteriore comunicazione, mediante iscrizione del provvedimento che lo dispone nei registri mobiliari, salvo che il debitore o i coobbligati, nel predetto termine, dimostrino che il bene mobile è strumentale all'</a:t>
            </a:r>
            <a:r>
              <a:rPr lang="it-IT" sz="2400" dirty="0" err="1"/>
              <a:t>attivita</a:t>
            </a:r>
            <a:r>
              <a:rPr lang="it-IT" sz="2400" dirty="0"/>
              <a:t>̀ di impresa o della professione. </a:t>
            </a:r>
          </a:p>
          <a:p>
            <a:pPr marL="0" indent="0" algn="just">
              <a:buNone/>
            </a:pPr>
            <a:endParaRPr lang="it-IT" sz="2400" dirty="0"/>
          </a:p>
          <a:p>
            <a:endParaRPr lang="it-IT" sz="2400" dirty="0"/>
          </a:p>
          <a:p>
            <a:endParaRPr lang="it-IT" sz="2400" dirty="0"/>
          </a:p>
        </p:txBody>
      </p:sp>
      <p:sp>
        <p:nvSpPr>
          <p:cNvPr id="4" name="TextBox 3">
            <a:extLst>
              <a:ext uri="{FF2B5EF4-FFF2-40B4-BE49-F238E27FC236}">
                <a16:creationId xmlns:a16="http://schemas.microsoft.com/office/drawing/2014/main" id="{16D64186-486E-4E76-BBC6-2DB40F8A87B2}"/>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6B2DEE1C-6D45-4D43-82CF-0540F381EB05}"/>
              </a:ext>
            </a:extLst>
          </p:cNvPr>
          <p:cNvSpPr>
            <a:spLocks noGrp="1"/>
          </p:cNvSpPr>
          <p:nvPr>
            <p:ph type="ftr" sz="quarter" idx="11"/>
          </p:nvPr>
        </p:nvSpPr>
        <p:spPr/>
        <p:txBody>
          <a:bodyPr/>
          <a:lstStyle/>
          <a:p>
            <a:r>
              <a:rPr lang="it-IT" dirty="0"/>
              <a:t>27</a:t>
            </a:r>
          </a:p>
        </p:txBody>
      </p:sp>
    </p:spTree>
    <p:extLst>
      <p:ext uri="{BB962C8B-B14F-4D97-AF65-F5344CB8AC3E}">
        <p14:creationId xmlns:p14="http://schemas.microsoft.com/office/powerpoint/2010/main" val="28477773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C4DC15F-8E05-450E-8B0C-39C334DF1066}"/>
              </a:ext>
            </a:extLst>
          </p:cNvPr>
          <p:cNvSpPr txBox="1"/>
          <p:nvPr/>
        </p:nvSpPr>
        <p:spPr>
          <a:xfrm>
            <a:off x="1003178" y="1819922"/>
            <a:ext cx="10515600" cy="4524315"/>
          </a:xfrm>
          <a:prstGeom prst="rect">
            <a:avLst/>
          </a:prstGeom>
          <a:noFill/>
        </p:spPr>
        <p:txBody>
          <a:bodyPr wrap="square" rtlCol="0">
            <a:spAutoFit/>
          </a:bodyPr>
          <a:lstStyle/>
          <a:p>
            <a:pPr algn="just"/>
            <a:r>
              <a:rPr lang="it-IT" sz="2400" dirty="0"/>
              <a:t>L’iscrizione del fermo amministrativo produce i seguenti effetti:</a:t>
            </a:r>
          </a:p>
          <a:p>
            <a:pPr algn="just"/>
            <a:endParaRPr lang="it-IT" sz="2400" dirty="0"/>
          </a:p>
          <a:p>
            <a:pPr marL="342900" indent="-342900" algn="just">
              <a:buFont typeface="Arial" panose="020B0604020202020204" pitchFamily="34" charset="0"/>
              <a:buChar char="•"/>
            </a:pPr>
            <a:r>
              <a:rPr lang="it-IT" sz="2400" dirty="0"/>
              <a:t>Il veicolo soggetto a fermo non </a:t>
            </a:r>
            <a:r>
              <a:rPr lang="it-IT" sz="2400" dirty="0" err="1"/>
              <a:t>puo</a:t>
            </a:r>
            <a:r>
              <a:rPr lang="it-IT" sz="2400" dirty="0"/>
              <a:t>̀ circolare;</a:t>
            </a:r>
          </a:p>
          <a:p>
            <a:pPr marL="342900" indent="-342900" algn="just">
              <a:buFont typeface="Arial" panose="020B0604020202020204" pitchFamily="34" charset="0"/>
              <a:buChar char="•"/>
            </a:pPr>
            <a:endParaRPr lang="it-IT" sz="2400" dirty="0"/>
          </a:p>
          <a:p>
            <a:pPr marL="342900" indent="-342900" algn="just">
              <a:buFont typeface="Arial" panose="020B0604020202020204" pitchFamily="34" charset="0"/>
              <a:buChar char="•"/>
            </a:pPr>
            <a:r>
              <a:rPr lang="it-IT" sz="2400" dirty="0"/>
              <a:t>Nel caso in cui il veicolo sottoposto a fermo venga trovato a circolare, saranno applicate le sanzioni amministrative previste dall’art. 214 del </a:t>
            </a:r>
            <a:r>
              <a:rPr lang="it-IT" sz="2400" dirty="0" err="1"/>
              <a:t>D.Lgs.</a:t>
            </a:r>
            <a:r>
              <a:rPr lang="it-IT" sz="2400" dirty="0"/>
              <a:t> 285/92, da un minimo di euro 714 ad un massimo di euro 3.086;</a:t>
            </a:r>
          </a:p>
          <a:p>
            <a:pPr marL="342900" indent="-342900" algn="just">
              <a:buFont typeface="Arial" panose="020B0604020202020204" pitchFamily="34" charset="0"/>
              <a:buChar char="•"/>
            </a:pPr>
            <a:endParaRPr lang="it-IT" sz="2400" dirty="0"/>
          </a:p>
          <a:p>
            <a:pPr marL="342900" indent="-342900" algn="just">
              <a:buFont typeface="Arial" panose="020B0604020202020204" pitchFamily="34" charset="0"/>
              <a:buChar char="•"/>
            </a:pPr>
            <a:r>
              <a:rPr lang="it-IT" sz="2400" dirty="0"/>
              <a:t>In caso di sinistro verificatosi con il veicolo soggetto a fermo, la compagnia assicuratrice, a seconda delle condizioni contrattuali sottoscritte, </a:t>
            </a:r>
            <a:r>
              <a:rPr lang="it-IT" sz="2400" dirty="0" err="1"/>
              <a:t>potra</a:t>
            </a:r>
            <a:r>
              <a:rPr lang="it-IT" sz="2400" dirty="0"/>
              <a:t>̀ eventualmente esercitare il diritto di rivalsa sull'assicurato.</a:t>
            </a:r>
          </a:p>
          <a:p>
            <a:pPr algn="just"/>
            <a:endParaRPr lang="it-IT" sz="2400" dirty="0"/>
          </a:p>
        </p:txBody>
      </p:sp>
      <p:sp>
        <p:nvSpPr>
          <p:cNvPr id="4" name="Titolo 1">
            <a:extLst>
              <a:ext uri="{FF2B5EF4-FFF2-40B4-BE49-F238E27FC236}">
                <a16:creationId xmlns:a16="http://schemas.microsoft.com/office/drawing/2014/main" id="{318F8034-CBC7-4804-96B3-562568FF54B5}"/>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4000" b="1">
                <a:latin typeface="+mn-lt"/>
              </a:rPr>
              <a:t>IL FERMO AMMINISTRATIVO</a:t>
            </a:r>
            <a:endParaRPr lang="it-IT" sz="4000" b="1" dirty="0">
              <a:latin typeface="+mn-lt"/>
            </a:endParaRPr>
          </a:p>
        </p:txBody>
      </p:sp>
      <p:sp>
        <p:nvSpPr>
          <p:cNvPr id="5" name="TextBox 4">
            <a:extLst>
              <a:ext uri="{FF2B5EF4-FFF2-40B4-BE49-F238E27FC236}">
                <a16:creationId xmlns:a16="http://schemas.microsoft.com/office/drawing/2014/main" id="{D0F8454D-4892-4FAE-8EF9-B66F76DBF1E5}"/>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2" name="Segnaposto piè di pagina 1">
            <a:extLst>
              <a:ext uri="{FF2B5EF4-FFF2-40B4-BE49-F238E27FC236}">
                <a16:creationId xmlns:a16="http://schemas.microsoft.com/office/drawing/2014/main" id="{692AF76A-1488-0B4C-8298-5DD6019DE863}"/>
              </a:ext>
            </a:extLst>
          </p:cNvPr>
          <p:cNvSpPr>
            <a:spLocks noGrp="1"/>
          </p:cNvSpPr>
          <p:nvPr>
            <p:ph type="ftr" sz="quarter" idx="11"/>
          </p:nvPr>
        </p:nvSpPr>
        <p:spPr/>
        <p:txBody>
          <a:bodyPr/>
          <a:lstStyle/>
          <a:p>
            <a:r>
              <a:rPr lang="it-IT" dirty="0"/>
              <a:t>28</a:t>
            </a:r>
          </a:p>
        </p:txBody>
      </p:sp>
    </p:spTree>
    <p:extLst>
      <p:ext uri="{BB962C8B-B14F-4D97-AF65-F5344CB8AC3E}">
        <p14:creationId xmlns:p14="http://schemas.microsoft.com/office/powerpoint/2010/main" val="6735572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E6F37A-50D0-6C46-8435-66613A31642C}"/>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IL FERMO AMMINISTRATIVO</a:t>
            </a:r>
          </a:p>
        </p:txBody>
      </p:sp>
      <p:sp>
        <p:nvSpPr>
          <p:cNvPr id="3" name="Segnaposto contenuto 2">
            <a:extLst>
              <a:ext uri="{FF2B5EF4-FFF2-40B4-BE49-F238E27FC236}">
                <a16:creationId xmlns:a16="http://schemas.microsoft.com/office/drawing/2014/main" id="{E19C82C6-3E1A-8F4A-8C37-01617A7E34E9}"/>
              </a:ext>
            </a:extLst>
          </p:cNvPr>
          <p:cNvSpPr>
            <a:spLocks noGrp="1"/>
          </p:cNvSpPr>
          <p:nvPr>
            <p:ph idx="1"/>
          </p:nvPr>
        </p:nvSpPr>
        <p:spPr/>
        <p:txBody>
          <a:bodyPr>
            <a:normAutofit lnSpcReduction="10000"/>
          </a:bodyPr>
          <a:lstStyle/>
          <a:p>
            <a:pPr algn="just"/>
            <a:r>
              <a:rPr lang="it-IT" sz="2400" dirty="0"/>
              <a:t>Il fermo del veicolo è inibito se il debitore o il coobbligato dimostrano, entro 30 giorni dalla comunicazione preventiva, che il bene è strumentale all’esercizio dell’attività di impresa o della professione.</a:t>
            </a:r>
          </a:p>
          <a:p>
            <a:pPr algn="just"/>
            <a:endParaRPr lang="it-IT" sz="2400" dirty="0"/>
          </a:p>
          <a:p>
            <a:pPr algn="just"/>
            <a:r>
              <a:rPr lang="it-IT" sz="2400" dirty="0"/>
              <a:t>Parte della Giurisprudenza ritiene che l’iscrizione di fermo amministrativo sull’auto del debitore deve rispettare il principio di proporzionalità e l’obbligo di motivazione (CTP Torino 12.01.2012 n.9).</a:t>
            </a:r>
          </a:p>
          <a:p>
            <a:pPr algn="just"/>
            <a:endParaRPr lang="it-IT" sz="2400" dirty="0"/>
          </a:p>
          <a:p>
            <a:pPr algn="just"/>
            <a:r>
              <a:rPr lang="it-IT" sz="2400" dirty="0"/>
              <a:t>Altra parte della Giurisprudenza ritiene che «</a:t>
            </a:r>
            <a:r>
              <a:rPr lang="it-IT" sz="2400" b="1" i="1" dirty="0"/>
              <a:t>è irrilevante la notevole sproporzione tra il valore della sanzione ed il valore del bene sottoposto a fermo, dato che l’art.86 del DPR 602/1973 non prevede alcun limite di proporzionalità o di valore del credito</a:t>
            </a:r>
            <a:r>
              <a:rPr lang="it-IT" sz="2400" dirty="0"/>
              <a:t>» (Corte d’Appello Genova 14.03.2019).</a:t>
            </a:r>
          </a:p>
        </p:txBody>
      </p:sp>
      <p:sp>
        <p:nvSpPr>
          <p:cNvPr id="4" name="TextBox 3">
            <a:extLst>
              <a:ext uri="{FF2B5EF4-FFF2-40B4-BE49-F238E27FC236}">
                <a16:creationId xmlns:a16="http://schemas.microsoft.com/office/drawing/2014/main" id="{5645BAC2-C8BB-4874-B7FD-4AEAE807A953}"/>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7A9490C6-AF8E-D640-9AC8-A792D5C9FCF4}"/>
              </a:ext>
            </a:extLst>
          </p:cNvPr>
          <p:cNvSpPr>
            <a:spLocks noGrp="1"/>
          </p:cNvSpPr>
          <p:nvPr>
            <p:ph type="ftr" sz="quarter" idx="11"/>
          </p:nvPr>
        </p:nvSpPr>
        <p:spPr/>
        <p:txBody>
          <a:bodyPr/>
          <a:lstStyle/>
          <a:p>
            <a:r>
              <a:rPr lang="it-IT" dirty="0"/>
              <a:t>29</a:t>
            </a:r>
          </a:p>
        </p:txBody>
      </p:sp>
    </p:spTree>
    <p:extLst>
      <p:ext uri="{BB962C8B-B14F-4D97-AF65-F5344CB8AC3E}">
        <p14:creationId xmlns:p14="http://schemas.microsoft.com/office/powerpoint/2010/main" val="891339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DF5682-14B2-E842-956B-8BEEB4B8DDC9}"/>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RISCOSSIONE DELLE ENTRATE DEGLI ENTI LOCALI</a:t>
            </a:r>
          </a:p>
        </p:txBody>
      </p:sp>
      <p:sp>
        <p:nvSpPr>
          <p:cNvPr id="3" name="Segnaposto contenuto 2">
            <a:extLst>
              <a:ext uri="{FF2B5EF4-FFF2-40B4-BE49-F238E27FC236}">
                <a16:creationId xmlns:a16="http://schemas.microsoft.com/office/drawing/2014/main" id="{6D4ACCFD-35AD-2543-83AE-7CE96527ADE1}"/>
              </a:ext>
            </a:extLst>
          </p:cNvPr>
          <p:cNvSpPr>
            <a:spLocks noGrp="1"/>
          </p:cNvSpPr>
          <p:nvPr>
            <p:ph idx="1"/>
          </p:nvPr>
        </p:nvSpPr>
        <p:spPr/>
        <p:txBody>
          <a:bodyPr>
            <a:normAutofit/>
          </a:bodyPr>
          <a:lstStyle/>
          <a:p>
            <a:pPr marL="0" indent="0" algn="just">
              <a:spcBef>
                <a:spcPts val="1800"/>
              </a:spcBef>
              <a:buNone/>
            </a:pPr>
            <a:r>
              <a:rPr lang="it-IT" sz="2400" dirty="0"/>
              <a:t>I Comuni hanno tre </a:t>
            </a:r>
            <a:r>
              <a:rPr lang="it-IT" sz="2400" dirty="0" err="1"/>
              <a:t>modalita</a:t>
            </a:r>
            <a:r>
              <a:rPr lang="it-IT" sz="2400" dirty="0"/>
              <a:t>̀ di riscossione coattiva, nessuna delle quali esclude l’altra, potendo essere utilizzate alternativamente: </a:t>
            </a:r>
          </a:p>
          <a:p>
            <a:pPr marL="457200" lvl="0" indent="-457200" algn="just">
              <a:spcBef>
                <a:spcPts val="1800"/>
              </a:spcBef>
              <a:buFont typeface="+mj-lt"/>
              <a:buAutoNum type="alphaLcParenR"/>
            </a:pPr>
            <a:r>
              <a:rPr lang="it-IT" sz="2400" dirty="0"/>
              <a:t>riscossione coattiva tramite ruolo, di cui al Dpr n. 602/1973; </a:t>
            </a:r>
          </a:p>
          <a:p>
            <a:pPr marL="457200" lvl="0" indent="-457200" algn="just">
              <a:spcBef>
                <a:spcPts val="1800"/>
              </a:spcBef>
              <a:buFont typeface="+mj-lt"/>
              <a:buAutoNum type="alphaLcParenR"/>
            </a:pPr>
            <a:r>
              <a:rPr lang="it-IT" sz="2400" dirty="0"/>
              <a:t>riscossione coattiva tramite ingiunzione di pagamento di cui al </a:t>
            </a:r>
            <a:r>
              <a:rPr lang="it-IT" sz="2400" dirty="0" err="1"/>
              <a:t>Rd</a:t>
            </a:r>
            <a:r>
              <a:rPr lang="it-IT" sz="2400" dirty="0"/>
              <a:t> n. 639 del 1910;</a:t>
            </a:r>
          </a:p>
          <a:p>
            <a:pPr marL="457200" lvl="0" indent="-457200" algn="just">
              <a:spcBef>
                <a:spcPts val="1800"/>
              </a:spcBef>
              <a:buFont typeface="+mj-lt"/>
              <a:buAutoNum type="alphaLcParenR"/>
            </a:pPr>
            <a:r>
              <a:rPr lang="it-IT" sz="2400" dirty="0"/>
              <a:t>riscossione coattiva tramite gli ordinari mezzi giudiziari  (Cass. Sez. Un. n. 20137/2006);</a:t>
            </a:r>
          </a:p>
          <a:p>
            <a:pPr marL="457200" lvl="0" indent="-457200" algn="just">
              <a:spcBef>
                <a:spcPts val="1800"/>
              </a:spcBef>
              <a:buFont typeface="+mj-lt"/>
              <a:buAutoNum type="alphaLcParenR"/>
            </a:pPr>
            <a:r>
              <a:rPr lang="it-IT" sz="2400" dirty="0"/>
              <a:t>con la legge di bilancio 2020 è stata potenziata l’attività di riscossione deli Enti Locali prevedendo il ricorso all’istituto dell’accertamento esecutivo avente natura di titolo esecutivo.</a:t>
            </a:r>
          </a:p>
        </p:txBody>
      </p:sp>
      <p:sp>
        <p:nvSpPr>
          <p:cNvPr id="4" name="TextBox 3">
            <a:extLst>
              <a:ext uri="{FF2B5EF4-FFF2-40B4-BE49-F238E27FC236}">
                <a16:creationId xmlns:a16="http://schemas.microsoft.com/office/drawing/2014/main" id="{C7AF6253-4090-42B7-9B9C-B31F09DE5DFA}"/>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D9933906-8E6C-CE4D-BF3B-F4D481C79359}"/>
              </a:ext>
            </a:extLst>
          </p:cNvPr>
          <p:cNvSpPr>
            <a:spLocks noGrp="1"/>
          </p:cNvSpPr>
          <p:nvPr>
            <p:ph type="ftr" sz="quarter" idx="11"/>
          </p:nvPr>
        </p:nvSpPr>
        <p:spPr/>
        <p:txBody>
          <a:bodyPr/>
          <a:lstStyle/>
          <a:p>
            <a:r>
              <a:rPr lang="it-IT" dirty="0"/>
              <a:t>3</a:t>
            </a:r>
          </a:p>
        </p:txBody>
      </p:sp>
    </p:spTree>
    <p:extLst>
      <p:ext uri="{BB962C8B-B14F-4D97-AF65-F5344CB8AC3E}">
        <p14:creationId xmlns:p14="http://schemas.microsoft.com/office/powerpoint/2010/main" val="9628206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C6AA0E-183C-CB41-9ECF-B30B342AB6BC}"/>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IL FERMO AMMINISTRATIVO</a:t>
            </a:r>
          </a:p>
        </p:txBody>
      </p:sp>
      <p:sp>
        <p:nvSpPr>
          <p:cNvPr id="3" name="Segnaposto contenuto 2">
            <a:extLst>
              <a:ext uri="{FF2B5EF4-FFF2-40B4-BE49-F238E27FC236}">
                <a16:creationId xmlns:a16="http://schemas.microsoft.com/office/drawing/2014/main" id="{C19AF76C-B0CA-C444-A4E5-910BEF14AD8B}"/>
              </a:ext>
            </a:extLst>
          </p:cNvPr>
          <p:cNvSpPr>
            <a:spLocks noGrp="1"/>
          </p:cNvSpPr>
          <p:nvPr>
            <p:ph idx="1"/>
          </p:nvPr>
        </p:nvSpPr>
        <p:spPr>
          <a:xfrm>
            <a:off x="838200" y="1825624"/>
            <a:ext cx="10515600" cy="4841505"/>
          </a:xfrm>
        </p:spPr>
        <p:txBody>
          <a:bodyPr>
            <a:normAutofit/>
          </a:bodyPr>
          <a:lstStyle/>
          <a:p>
            <a:pPr marL="0" indent="0" algn="just">
              <a:spcBef>
                <a:spcPts val="1800"/>
              </a:spcBef>
              <a:buNone/>
            </a:pPr>
            <a:r>
              <a:rPr lang="it-IT" b="1" dirty="0"/>
              <a:t>Casi affrontati dalla Giurisprudenza:</a:t>
            </a:r>
          </a:p>
          <a:p>
            <a:pPr algn="just">
              <a:spcBef>
                <a:spcPts val="1800"/>
              </a:spcBef>
            </a:pPr>
            <a:r>
              <a:rPr lang="it-IT" sz="2400" dirty="0"/>
              <a:t>Veicolo in comproprietà: il fermo è inefficace e quindi illegittimo se uno dei comproprietari non è debitore;</a:t>
            </a:r>
          </a:p>
          <a:p>
            <a:pPr algn="just">
              <a:spcBef>
                <a:spcPts val="1800"/>
              </a:spcBef>
            </a:pPr>
            <a:r>
              <a:rPr lang="it-IT" sz="2400" dirty="0"/>
              <a:t>Non può essere iscritto il fermo auto sull’auto di proprietà personale di un amministratore o di un socio di una </a:t>
            </a:r>
            <a:r>
              <a:rPr lang="it-IT" sz="2400" dirty="0" err="1"/>
              <a:t>societa’</a:t>
            </a:r>
            <a:r>
              <a:rPr lang="it-IT" sz="2400" dirty="0"/>
              <a:t> per debiti di quest’ultima;</a:t>
            </a:r>
          </a:p>
          <a:p>
            <a:pPr algn="just">
              <a:spcBef>
                <a:spcPts val="1800"/>
              </a:spcBef>
            </a:pPr>
            <a:r>
              <a:rPr lang="it-IT" sz="2400" dirty="0"/>
              <a:t>Possono essere iscritti sia fermi che ipoteche, </a:t>
            </a:r>
            <a:r>
              <a:rPr lang="it-IT" sz="2400" dirty="0" err="1"/>
              <a:t>purchè</a:t>
            </a:r>
            <a:r>
              <a:rPr lang="it-IT" sz="2400" dirty="0"/>
              <a:t> sia rispettato il principio di proporzionalità tra i mezzi di garanzia attivati ed il credito da riscuotere;</a:t>
            </a:r>
          </a:p>
          <a:p>
            <a:pPr algn="just">
              <a:spcBef>
                <a:spcPts val="1800"/>
              </a:spcBef>
            </a:pPr>
            <a:r>
              <a:rPr lang="it-IT" sz="2400" dirty="0"/>
              <a:t>Parte della Giurisprudenza ritiene che non può essere iscritto il fermo se è già stata avviata la fase di espropriazione immobiliare.</a:t>
            </a:r>
          </a:p>
          <a:p>
            <a:pPr algn="just"/>
            <a:endParaRPr lang="it-IT" dirty="0"/>
          </a:p>
          <a:p>
            <a:pPr algn="just"/>
            <a:endParaRPr lang="it-IT" dirty="0"/>
          </a:p>
        </p:txBody>
      </p:sp>
      <p:sp>
        <p:nvSpPr>
          <p:cNvPr id="4" name="TextBox 3">
            <a:extLst>
              <a:ext uri="{FF2B5EF4-FFF2-40B4-BE49-F238E27FC236}">
                <a16:creationId xmlns:a16="http://schemas.microsoft.com/office/drawing/2014/main" id="{9C4B2ED1-F1C1-4A6B-AC7F-2F371DEEC0C1}"/>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5C47BF0F-A29B-3D44-BD73-AD16AAD0FA06}"/>
              </a:ext>
            </a:extLst>
          </p:cNvPr>
          <p:cNvSpPr>
            <a:spLocks noGrp="1"/>
          </p:cNvSpPr>
          <p:nvPr>
            <p:ph type="ftr" sz="quarter" idx="11"/>
          </p:nvPr>
        </p:nvSpPr>
        <p:spPr/>
        <p:txBody>
          <a:bodyPr/>
          <a:lstStyle/>
          <a:p>
            <a:r>
              <a:rPr lang="it-IT" dirty="0"/>
              <a:t>30</a:t>
            </a:r>
          </a:p>
        </p:txBody>
      </p:sp>
    </p:spTree>
    <p:extLst>
      <p:ext uri="{BB962C8B-B14F-4D97-AF65-F5344CB8AC3E}">
        <p14:creationId xmlns:p14="http://schemas.microsoft.com/office/powerpoint/2010/main" val="31370052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32BF1EF-3D55-3644-AAD6-F3532307ADC0}"/>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IL FERMO AMMINISTRATIVO</a:t>
            </a:r>
          </a:p>
        </p:txBody>
      </p:sp>
      <p:sp>
        <p:nvSpPr>
          <p:cNvPr id="3" name="Segnaposto contenuto 2">
            <a:extLst>
              <a:ext uri="{FF2B5EF4-FFF2-40B4-BE49-F238E27FC236}">
                <a16:creationId xmlns:a16="http://schemas.microsoft.com/office/drawing/2014/main" id="{CA7650B4-DE50-DF41-8342-4683FB1FF02B}"/>
              </a:ext>
            </a:extLst>
          </p:cNvPr>
          <p:cNvSpPr>
            <a:spLocks noGrp="1"/>
          </p:cNvSpPr>
          <p:nvPr>
            <p:ph idx="1"/>
          </p:nvPr>
        </p:nvSpPr>
        <p:spPr/>
        <p:txBody>
          <a:bodyPr>
            <a:normAutofit/>
          </a:bodyPr>
          <a:lstStyle/>
          <a:p>
            <a:pPr algn="just"/>
            <a:r>
              <a:rPr lang="it-IT" sz="2400" b="1" dirty="0"/>
              <a:t>La cancellazione dell’iscrizione del fermo: </a:t>
            </a:r>
            <a:r>
              <a:rPr lang="it-IT" sz="2400" dirty="0"/>
              <a:t>è subordinata all’integrale pagamento del debito oltre agli interessi per ritardato pagamento ed alle ulteriori spese esecutive; viene effettuata a cura del contribuente presso il PRA, esibendo la revoca rilasciata dall’ente che ha iscritto il fermo (senza dover corrispondere ulteriori spese - art. 7 comma 2 gg-</a:t>
            </a:r>
            <a:r>
              <a:rPr lang="it-IT" sz="2400" dirty="0" err="1"/>
              <a:t>octies</a:t>
            </a:r>
            <a:r>
              <a:rPr lang="it-IT" sz="2400" dirty="0"/>
              <a:t> del D.L. 70/2011);</a:t>
            </a:r>
          </a:p>
          <a:p>
            <a:pPr algn="just"/>
            <a:endParaRPr lang="it-IT" sz="2400" dirty="0"/>
          </a:p>
          <a:p>
            <a:pPr algn="just"/>
            <a:r>
              <a:rPr lang="it-IT" sz="2400" dirty="0"/>
              <a:t>In caso di rateizzazione del debito, il pagamento della prima rata non cancella il fermo, ma determina l’impossibilità di proseguire le procedere di recupero coattivo</a:t>
            </a:r>
          </a:p>
          <a:p>
            <a:pPr algn="just"/>
            <a:endParaRPr lang="it-IT" sz="2400" dirty="0"/>
          </a:p>
          <a:p>
            <a:pPr algn="just"/>
            <a:endParaRPr lang="it-IT" sz="2400" dirty="0"/>
          </a:p>
        </p:txBody>
      </p:sp>
      <p:sp>
        <p:nvSpPr>
          <p:cNvPr id="4" name="TextBox 3">
            <a:extLst>
              <a:ext uri="{FF2B5EF4-FFF2-40B4-BE49-F238E27FC236}">
                <a16:creationId xmlns:a16="http://schemas.microsoft.com/office/drawing/2014/main" id="{6AC8FF53-391F-4266-ACDC-69C00648D2B1}"/>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45C8A684-73E5-464B-941A-011990CD6FD5}"/>
              </a:ext>
            </a:extLst>
          </p:cNvPr>
          <p:cNvSpPr>
            <a:spLocks noGrp="1"/>
          </p:cNvSpPr>
          <p:nvPr>
            <p:ph type="ftr" sz="quarter" idx="11"/>
          </p:nvPr>
        </p:nvSpPr>
        <p:spPr/>
        <p:txBody>
          <a:bodyPr/>
          <a:lstStyle/>
          <a:p>
            <a:r>
              <a:rPr lang="it-IT" dirty="0"/>
              <a:t>31</a:t>
            </a:r>
          </a:p>
        </p:txBody>
      </p:sp>
    </p:spTree>
    <p:extLst>
      <p:ext uri="{BB962C8B-B14F-4D97-AF65-F5344CB8AC3E}">
        <p14:creationId xmlns:p14="http://schemas.microsoft.com/office/powerpoint/2010/main" val="40448249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E54836-04C6-2F4F-B1DC-CDB130661B8E}"/>
              </a:ext>
            </a:extLst>
          </p:cNvPr>
          <p:cNvSpPr>
            <a:spLocks noGrp="1"/>
          </p:cNvSpPr>
          <p:nvPr>
            <p:ph type="title"/>
          </p:nvPr>
        </p:nvSpPr>
        <p:spPr/>
        <p:txBody>
          <a:bodyPr>
            <a:normAutofit/>
          </a:bodyPr>
          <a:lstStyle/>
          <a:p>
            <a:pPr algn="ctr"/>
            <a:r>
              <a:rPr lang="it-IT" sz="4000" b="1" dirty="0">
                <a:latin typeface="+mn-lt"/>
              </a:rPr>
              <a:t>L’IPOTECA</a:t>
            </a:r>
          </a:p>
        </p:txBody>
      </p:sp>
      <p:sp>
        <p:nvSpPr>
          <p:cNvPr id="3" name="Segnaposto contenuto 2">
            <a:extLst>
              <a:ext uri="{FF2B5EF4-FFF2-40B4-BE49-F238E27FC236}">
                <a16:creationId xmlns:a16="http://schemas.microsoft.com/office/drawing/2014/main" id="{E5BE6AD3-F55B-9C46-828A-093AA74D0E09}"/>
              </a:ext>
            </a:extLst>
          </p:cNvPr>
          <p:cNvSpPr>
            <a:spLocks noGrp="1"/>
          </p:cNvSpPr>
          <p:nvPr>
            <p:ph idx="1"/>
          </p:nvPr>
        </p:nvSpPr>
        <p:spPr>
          <a:xfrm>
            <a:off x="838200" y="1393774"/>
            <a:ext cx="10515600" cy="5032375"/>
          </a:xfrm>
        </p:spPr>
        <p:txBody>
          <a:bodyPr>
            <a:normAutofit/>
          </a:bodyPr>
          <a:lstStyle/>
          <a:p>
            <a:pPr marL="0" indent="0" algn="just">
              <a:buNone/>
            </a:pPr>
            <a:r>
              <a:rPr lang="it-IT" sz="2400" b="1" dirty="0"/>
              <a:t>Art 77 D.P.R. 602/73:</a:t>
            </a:r>
          </a:p>
          <a:p>
            <a:pPr algn="just"/>
            <a:r>
              <a:rPr lang="it-IT" sz="2400" dirty="0"/>
              <a:t>1. E’ possibile iscrivere ipoteca sugli immobili del debitore e dei coobbligati per un importo pari al doppio dell'importo complessivo del credito per cui si procede. </a:t>
            </a:r>
          </a:p>
          <a:p>
            <a:pPr algn="just"/>
            <a:r>
              <a:rPr lang="it-IT" sz="2400" dirty="0"/>
              <a:t>1-bis il Concessionario della riscossione, anche al solo fine di assicurare la tutela del credito da riscuotere, </a:t>
            </a:r>
            <a:r>
              <a:rPr lang="it-IT" sz="2400" dirty="0" err="1"/>
              <a:t>puo</a:t>
            </a:r>
            <a:r>
              <a:rPr lang="it-IT" sz="2400" dirty="0"/>
              <a:t>̀ iscrivere la garanzia ipotecaria di cui al comma 1, anche quando non si siano ancora verificate le condizioni per procedere all'espropriazione di cui all'art. 76, commi 1 e 2, </a:t>
            </a:r>
            <a:r>
              <a:rPr lang="it-IT" sz="2400" dirty="0" err="1"/>
              <a:t>purche</a:t>
            </a:r>
            <a:r>
              <a:rPr lang="it-IT" sz="2400" dirty="0"/>
              <a:t>̀ l'importo complessivo del credito per cui si procede </a:t>
            </a:r>
            <a:r>
              <a:rPr lang="it-IT" sz="2400" b="1" dirty="0"/>
              <a:t>non sia inferiore complessivamente a ventimila euro; </a:t>
            </a:r>
            <a:endParaRPr lang="it-IT" sz="2400" dirty="0"/>
          </a:p>
          <a:p>
            <a:pPr algn="just"/>
            <a:r>
              <a:rPr lang="it-IT" sz="2400" dirty="0"/>
              <a:t>2. Se l'importo complessivo del credito per cui si procede non supera il cinque per cento del valore dell'immobile da sottoporre ad espropriazione determinato a norma dell'articolo 79, il concessionario, prima di procedere all'esecuzione, deve iscrivere ipoteca. Decorsi sei mesi dall'iscrizione senza che il debito sia stato estinto, il concessionario procede all'espropriazione. </a:t>
            </a:r>
          </a:p>
        </p:txBody>
      </p:sp>
      <p:sp>
        <p:nvSpPr>
          <p:cNvPr id="4" name="TextBox 3">
            <a:extLst>
              <a:ext uri="{FF2B5EF4-FFF2-40B4-BE49-F238E27FC236}">
                <a16:creationId xmlns:a16="http://schemas.microsoft.com/office/drawing/2014/main" id="{CC156E53-B091-47FE-B23D-FD4FF2E3089B}"/>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7EE19D76-CEE2-2F40-9584-65EF488EEB04}"/>
              </a:ext>
            </a:extLst>
          </p:cNvPr>
          <p:cNvSpPr>
            <a:spLocks noGrp="1"/>
          </p:cNvSpPr>
          <p:nvPr>
            <p:ph type="ftr" sz="quarter" idx="11"/>
          </p:nvPr>
        </p:nvSpPr>
        <p:spPr/>
        <p:txBody>
          <a:bodyPr/>
          <a:lstStyle/>
          <a:p>
            <a:r>
              <a:rPr lang="it-IT" dirty="0"/>
              <a:t>32</a:t>
            </a:r>
          </a:p>
        </p:txBody>
      </p:sp>
    </p:spTree>
    <p:extLst>
      <p:ext uri="{BB962C8B-B14F-4D97-AF65-F5344CB8AC3E}">
        <p14:creationId xmlns:p14="http://schemas.microsoft.com/office/powerpoint/2010/main" val="10069387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B9B515-2BEE-7643-8E6B-F0DF7FE07781}"/>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L’IPOTECA</a:t>
            </a:r>
          </a:p>
        </p:txBody>
      </p:sp>
      <p:sp>
        <p:nvSpPr>
          <p:cNvPr id="3" name="Segnaposto contenuto 2">
            <a:extLst>
              <a:ext uri="{FF2B5EF4-FFF2-40B4-BE49-F238E27FC236}">
                <a16:creationId xmlns:a16="http://schemas.microsoft.com/office/drawing/2014/main" id="{47D843AC-C7CD-9740-B928-6BC3199C5985}"/>
              </a:ext>
            </a:extLst>
          </p:cNvPr>
          <p:cNvSpPr>
            <a:spLocks noGrp="1"/>
          </p:cNvSpPr>
          <p:nvPr>
            <p:ph idx="1"/>
          </p:nvPr>
        </p:nvSpPr>
        <p:spPr>
          <a:xfrm>
            <a:off x="838200" y="2034283"/>
            <a:ext cx="10515600" cy="4142679"/>
          </a:xfrm>
        </p:spPr>
        <p:txBody>
          <a:bodyPr>
            <a:normAutofit/>
          </a:bodyPr>
          <a:lstStyle/>
          <a:p>
            <a:pPr marL="0" indent="0" algn="ctr">
              <a:buNone/>
            </a:pPr>
            <a:r>
              <a:rPr lang="it-IT" sz="2400" b="1" u="sng" dirty="0"/>
              <a:t>OBBLIGO DI COMUNICAZIONE PREVENTIVA</a:t>
            </a:r>
          </a:p>
          <a:p>
            <a:pPr marL="0" indent="0">
              <a:buNone/>
            </a:pPr>
            <a:endParaRPr lang="it-IT" sz="2400" dirty="0"/>
          </a:p>
          <a:p>
            <a:pPr marL="0" indent="0" algn="just">
              <a:buNone/>
            </a:pPr>
            <a:r>
              <a:rPr lang="it-IT" sz="2400" dirty="0"/>
              <a:t>Il Concessionario della Riscossione </a:t>
            </a:r>
            <a:r>
              <a:rPr lang="it-IT" sz="2400" dirty="0" err="1"/>
              <a:t>e'</a:t>
            </a:r>
            <a:r>
              <a:rPr lang="it-IT" sz="2400" dirty="0"/>
              <a:t> tenuto a notificare al proprietario dell'immobile una </a:t>
            </a:r>
            <a:r>
              <a:rPr lang="it-IT" sz="2400" b="1" dirty="0"/>
              <a:t>comunicazione preventiva contenente l'avviso che, in mancanza del pagamento delle somme dovute entro il termine di trenta giorni, </a:t>
            </a:r>
            <a:r>
              <a:rPr lang="it-IT" sz="2400" b="1" dirty="0" err="1"/>
              <a:t>sara</a:t>
            </a:r>
            <a:r>
              <a:rPr lang="it-IT" sz="2400" b="1" dirty="0"/>
              <a:t>̀ iscritta l'ipoteca. </a:t>
            </a:r>
            <a:endParaRPr lang="it-IT" sz="2400" dirty="0"/>
          </a:p>
          <a:p>
            <a:endParaRPr lang="it-IT" sz="2400" dirty="0"/>
          </a:p>
        </p:txBody>
      </p:sp>
      <p:sp>
        <p:nvSpPr>
          <p:cNvPr id="4" name="TextBox 3">
            <a:extLst>
              <a:ext uri="{FF2B5EF4-FFF2-40B4-BE49-F238E27FC236}">
                <a16:creationId xmlns:a16="http://schemas.microsoft.com/office/drawing/2014/main" id="{C2C2526D-AB22-410B-B6AA-3C9B045B2864}"/>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071F89DD-559C-964B-BE49-47C5960DD8FE}"/>
              </a:ext>
            </a:extLst>
          </p:cNvPr>
          <p:cNvSpPr>
            <a:spLocks noGrp="1"/>
          </p:cNvSpPr>
          <p:nvPr>
            <p:ph type="ftr" sz="quarter" idx="11"/>
          </p:nvPr>
        </p:nvSpPr>
        <p:spPr/>
        <p:txBody>
          <a:bodyPr/>
          <a:lstStyle/>
          <a:p>
            <a:r>
              <a:rPr lang="it-IT" dirty="0"/>
              <a:t>33</a:t>
            </a:r>
          </a:p>
        </p:txBody>
      </p:sp>
    </p:spTree>
    <p:extLst>
      <p:ext uri="{BB962C8B-B14F-4D97-AF65-F5344CB8AC3E}">
        <p14:creationId xmlns:p14="http://schemas.microsoft.com/office/powerpoint/2010/main" val="37923755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43F2DE-CA69-F646-804A-7A94F21889DB}"/>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IPOTECA ESATTORIALE E INGIUNZIONE </a:t>
            </a:r>
          </a:p>
        </p:txBody>
      </p:sp>
      <p:sp>
        <p:nvSpPr>
          <p:cNvPr id="3" name="Segnaposto contenuto 2">
            <a:extLst>
              <a:ext uri="{FF2B5EF4-FFF2-40B4-BE49-F238E27FC236}">
                <a16:creationId xmlns:a16="http://schemas.microsoft.com/office/drawing/2014/main" id="{1C58CC94-842C-D44E-85BC-59EAAB16D16B}"/>
              </a:ext>
            </a:extLst>
          </p:cNvPr>
          <p:cNvSpPr>
            <a:spLocks noGrp="1"/>
          </p:cNvSpPr>
          <p:nvPr>
            <p:ph idx="1"/>
          </p:nvPr>
        </p:nvSpPr>
        <p:spPr/>
        <p:txBody>
          <a:bodyPr>
            <a:normAutofit/>
          </a:bodyPr>
          <a:lstStyle/>
          <a:p>
            <a:pPr algn="just"/>
            <a:r>
              <a:rPr lang="it-IT" sz="2400" dirty="0"/>
              <a:t>L’applicazione dell’ipoteca sulla base del titolo costituito dall’ingiunzione è stata oggetto di controversie tra comuni e conservatorie locali: Le conservatorie, sulla base della circolare 4/T 2008 Agenzia Territorio e di sentenze favorevoli, sostenevano che l’ingiunzione non fosse titolo sufficiente per l’iscrizione dell’ipoteca e per l’applicazione delle esenzioni di cui agli artt. 47 e 47-bis del DPR 602. </a:t>
            </a:r>
          </a:p>
          <a:p>
            <a:pPr algn="just"/>
            <a:r>
              <a:rPr lang="it-IT" sz="2400" dirty="0"/>
              <a:t>La soluzione pare essere arrivata con la risoluzione Agenzia entrate 149/E 12/12/2017 che ritiene legittima l’iscrizione ipotecaria con ingiunzione in esenzione di spese. Tuttavia la questione non pare definitivamente risolta e le conservatorie possono creare ostacoli. </a:t>
            </a:r>
          </a:p>
          <a:p>
            <a:pPr algn="just"/>
            <a:endParaRPr lang="it-IT" sz="2400" dirty="0"/>
          </a:p>
        </p:txBody>
      </p:sp>
      <p:sp>
        <p:nvSpPr>
          <p:cNvPr id="4" name="TextBox 3">
            <a:extLst>
              <a:ext uri="{FF2B5EF4-FFF2-40B4-BE49-F238E27FC236}">
                <a16:creationId xmlns:a16="http://schemas.microsoft.com/office/drawing/2014/main" id="{44A53F24-81FA-4EA4-8253-5E0E0737997D}"/>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91413ED1-A898-9044-972F-4C2B5ACBBA13}"/>
              </a:ext>
            </a:extLst>
          </p:cNvPr>
          <p:cNvSpPr>
            <a:spLocks noGrp="1"/>
          </p:cNvSpPr>
          <p:nvPr>
            <p:ph type="ftr" sz="quarter" idx="11"/>
          </p:nvPr>
        </p:nvSpPr>
        <p:spPr/>
        <p:txBody>
          <a:bodyPr/>
          <a:lstStyle/>
          <a:p>
            <a:r>
              <a:rPr lang="it-IT" dirty="0"/>
              <a:t>34</a:t>
            </a:r>
          </a:p>
        </p:txBody>
      </p:sp>
    </p:spTree>
    <p:extLst>
      <p:ext uri="{BB962C8B-B14F-4D97-AF65-F5344CB8AC3E}">
        <p14:creationId xmlns:p14="http://schemas.microsoft.com/office/powerpoint/2010/main" val="36719558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925009A-3D16-0744-9C62-E57A9FC28E14}"/>
              </a:ext>
            </a:extLst>
          </p:cNvPr>
          <p:cNvSpPr>
            <a:spLocks noGrp="1"/>
          </p:cNvSpPr>
          <p:nvPr>
            <p:ph idx="1"/>
          </p:nvPr>
        </p:nvSpPr>
        <p:spPr>
          <a:xfrm>
            <a:off x="838200" y="2874195"/>
            <a:ext cx="10515600" cy="1109609"/>
          </a:xfrm>
        </p:spPr>
        <p:txBody>
          <a:bodyPr vert="horz" lIns="91440" tIns="45720" rIns="91440" bIns="45720" rtlCol="0" anchor="ctr">
            <a:normAutofit/>
          </a:bodyPr>
          <a:lstStyle/>
          <a:p>
            <a:pPr algn="ctr">
              <a:spcBef>
                <a:spcPct val="0"/>
              </a:spcBef>
              <a:buNone/>
            </a:pPr>
            <a:r>
              <a:rPr lang="it-IT" sz="6000" b="1" dirty="0">
                <a:ea typeface="+mj-ea"/>
                <a:cs typeface="+mj-cs"/>
              </a:rPr>
              <a:t>PROCEDURE ESECUTIVE</a:t>
            </a:r>
          </a:p>
        </p:txBody>
      </p:sp>
      <p:sp>
        <p:nvSpPr>
          <p:cNvPr id="4" name="TextBox 3">
            <a:extLst>
              <a:ext uri="{FF2B5EF4-FFF2-40B4-BE49-F238E27FC236}">
                <a16:creationId xmlns:a16="http://schemas.microsoft.com/office/drawing/2014/main" id="{680AEB02-90E4-45BA-965C-13047A7AB81B}"/>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2" name="Segnaposto piè di pagina 1">
            <a:extLst>
              <a:ext uri="{FF2B5EF4-FFF2-40B4-BE49-F238E27FC236}">
                <a16:creationId xmlns:a16="http://schemas.microsoft.com/office/drawing/2014/main" id="{0DE9BB9B-29CF-2E47-9289-A7B3DD382C87}"/>
              </a:ext>
            </a:extLst>
          </p:cNvPr>
          <p:cNvSpPr>
            <a:spLocks noGrp="1"/>
          </p:cNvSpPr>
          <p:nvPr>
            <p:ph type="ftr" sz="quarter" idx="11"/>
          </p:nvPr>
        </p:nvSpPr>
        <p:spPr/>
        <p:txBody>
          <a:bodyPr/>
          <a:lstStyle/>
          <a:p>
            <a:r>
              <a:rPr lang="it-IT" dirty="0"/>
              <a:t>35</a:t>
            </a:r>
          </a:p>
        </p:txBody>
      </p:sp>
    </p:spTree>
    <p:extLst>
      <p:ext uri="{BB962C8B-B14F-4D97-AF65-F5344CB8AC3E}">
        <p14:creationId xmlns:p14="http://schemas.microsoft.com/office/powerpoint/2010/main" val="1400870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FA9EEF-6549-AC4B-BBD6-DCD23319B823}"/>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DEBITI SOTTO I 1.000 EURO</a:t>
            </a:r>
          </a:p>
        </p:txBody>
      </p:sp>
      <p:sp>
        <p:nvSpPr>
          <p:cNvPr id="3" name="Segnaposto contenuto 2">
            <a:extLst>
              <a:ext uri="{FF2B5EF4-FFF2-40B4-BE49-F238E27FC236}">
                <a16:creationId xmlns:a16="http://schemas.microsoft.com/office/drawing/2014/main" id="{2D3048B4-0386-D04C-985C-ABACB902EA57}"/>
              </a:ext>
            </a:extLst>
          </p:cNvPr>
          <p:cNvSpPr>
            <a:spLocks noGrp="1"/>
          </p:cNvSpPr>
          <p:nvPr>
            <p:ph idx="1"/>
          </p:nvPr>
        </p:nvSpPr>
        <p:spPr/>
        <p:txBody>
          <a:bodyPr>
            <a:normAutofit/>
          </a:bodyPr>
          <a:lstStyle/>
          <a:p>
            <a:pPr marL="0" indent="0">
              <a:buNone/>
            </a:pPr>
            <a:r>
              <a:rPr lang="it-IT" sz="2400" b="1" dirty="0"/>
              <a:t>Art. 1 co. 544 L. 228/2012:</a:t>
            </a:r>
          </a:p>
          <a:p>
            <a:pPr marL="0" indent="0">
              <a:buNone/>
            </a:pPr>
            <a:endParaRPr lang="it-IT" sz="2400" dirty="0"/>
          </a:p>
          <a:p>
            <a:pPr marL="0" indent="0">
              <a:buNone/>
            </a:pPr>
            <a:r>
              <a:rPr lang="it-IT" sz="2400" dirty="0"/>
              <a:t>“In tutti i casi di riscossione coattiva di debiti fino a mille euro ai sensi del decreto del Presidente della Repubblica 29 settembre 1973, n. 602, intrapresa successivamente alla data di entrata in vigore della presente disposizione, salvo il caso in cui l’ente creditore abbia notificato al debitore la comunicazione di inidoneità della documentazione ai sensi del comma 539, non si procede alle azioni cautelari ed esecutive </a:t>
            </a:r>
            <a:r>
              <a:rPr lang="it-IT" sz="2400" dirty="0">
                <a:solidFill>
                  <a:srgbClr val="FF0000"/>
                </a:solidFill>
              </a:rPr>
              <a:t>prima del decorso di centoventi giorni dall’invio, mediante posta ordinaria, di una comunicazione contenente il dettaglio delle iscrizioni a ruolo</a:t>
            </a:r>
            <a:r>
              <a:rPr lang="it-IT" sz="2400" dirty="0"/>
              <a:t>”.</a:t>
            </a:r>
          </a:p>
          <a:p>
            <a:endParaRPr lang="it-IT" sz="2400" dirty="0"/>
          </a:p>
        </p:txBody>
      </p:sp>
      <p:sp>
        <p:nvSpPr>
          <p:cNvPr id="4" name="TextBox 3">
            <a:extLst>
              <a:ext uri="{FF2B5EF4-FFF2-40B4-BE49-F238E27FC236}">
                <a16:creationId xmlns:a16="http://schemas.microsoft.com/office/drawing/2014/main" id="{4A3D7656-F9DB-4438-9906-7AA2C230CA50}"/>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C9408216-9611-6F4B-B65F-655755AC4C81}"/>
              </a:ext>
            </a:extLst>
          </p:cNvPr>
          <p:cNvSpPr>
            <a:spLocks noGrp="1"/>
          </p:cNvSpPr>
          <p:nvPr>
            <p:ph type="ftr" sz="quarter" idx="11"/>
          </p:nvPr>
        </p:nvSpPr>
        <p:spPr/>
        <p:txBody>
          <a:bodyPr/>
          <a:lstStyle/>
          <a:p>
            <a:r>
              <a:rPr lang="it-IT" dirty="0"/>
              <a:t>36</a:t>
            </a:r>
          </a:p>
        </p:txBody>
      </p:sp>
    </p:spTree>
    <p:extLst>
      <p:ext uri="{BB962C8B-B14F-4D97-AF65-F5344CB8AC3E}">
        <p14:creationId xmlns:p14="http://schemas.microsoft.com/office/powerpoint/2010/main" val="21056005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8B72CA-1BE3-6E40-BAB1-ECB1BFF0EF0F}"/>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PROCEDURE ESECUTIVE</a:t>
            </a:r>
          </a:p>
        </p:txBody>
      </p:sp>
      <p:sp>
        <p:nvSpPr>
          <p:cNvPr id="3" name="Segnaposto contenuto 2">
            <a:extLst>
              <a:ext uri="{FF2B5EF4-FFF2-40B4-BE49-F238E27FC236}">
                <a16:creationId xmlns:a16="http://schemas.microsoft.com/office/drawing/2014/main" id="{09D3D3B6-A39E-8849-9B42-22FDFFE4F29E}"/>
              </a:ext>
            </a:extLst>
          </p:cNvPr>
          <p:cNvSpPr>
            <a:spLocks noGrp="1"/>
          </p:cNvSpPr>
          <p:nvPr>
            <p:ph idx="1"/>
          </p:nvPr>
        </p:nvSpPr>
        <p:spPr>
          <a:xfrm>
            <a:off x="838200" y="2947399"/>
            <a:ext cx="10515600" cy="963201"/>
          </a:xfrm>
        </p:spPr>
        <p:txBody>
          <a:bodyPr>
            <a:normAutofit/>
          </a:bodyPr>
          <a:lstStyle/>
          <a:p>
            <a:pPr marL="0" indent="0">
              <a:buNone/>
            </a:pPr>
            <a:r>
              <a:rPr lang="it-IT" sz="2400" dirty="0"/>
              <a:t>La procedura esecutiva prende avvio con il </a:t>
            </a:r>
            <a:r>
              <a:rPr lang="it-IT" sz="2400" b="1" dirty="0"/>
              <a:t>pignoramento</a:t>
            </a:r>
            <a:r>
              <a:rPr lang="it-IT" sz="2400" dirty="0"/>
              <a:t> che può avere ad oggetto: somme, beni mobili e beni immobili. </a:t>
            </a:r>
          </a:p>
        </p:txBody>
      </p:sp>
      <p:sp>
        <p:nvSpPr>
          <p:cNvPr id="4" name="TextBox 3">
            <a:extLst>
              <a:ext uri="{FF2B5EF4-FFF2-40B4-BE49-F238E27FC236}">
                <a16:creationId xmlns:a16="http://schemas.microsoft.com/office/drawing/2014/main" id="{B0BA90C2-1C50-4429-A84F-E5DE5312DA01}"/>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459F59A3-AC13-9C4D-B98B-4CBA18D754DC}"/>
              </a:ext>
            </a:extLst>
          </p:cNvPr>
          <p:cNvSpPr>
            <a:spLocks noGrp="1"/>
          </p:cNvSpPr>
          <p:nvPr>
            <p:ph type="ftr" sz="quarter" idx="11"/>
          </p:nvPr>
        </p:nvSpPr>
        <p:spPr/>
        <p:txBody>
          <a:bodyPr/>
          <a:lstStyle/>
          <a:p>
            <a:r>
              <a:rPr lang="it-IT" dirty="0"/>
              <a:t>37</a:t>
            </a:r>
          </a:p>
        </p:txBody>
      </p:sp>
    </p:spTree>
    <p:extLst>
      <p:ext uri="{BB962C8B-B14F-4D97-AF65-F5344CB8AC3E}">
        <p14:creationId xmlns:p14="http://schemas.microsoft.com/office/powerpoint/2010/main" val="19575602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2EF9C4-7E25-6E49-BD60-1EE4652D466F}"/>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PIGNORAMENTO MOBILIARE</a:t>
            </a:r>
          </a:p>
        </p:txBody>
      </p:sp>
      <p:sp>
        <p:nvSpPr>
          <p:cNvPr id="3" name="Segnaposto contenuto 2">
            <a:extLst>
              <a:ext uri="{FF2B5EF4-FFF2-40B4-BE49-F238E27FC236}">
                <a16:creationId xmlns:a16="http://schemas.microsoft.com/office/drawing/2014/main" id="{1945EF29-69F8-AD48-84A1-3C4A8ED7162C}"/>
              </a:ext>
            </a:extLst>
          </p:cNvPr>
          <p:cNvSpPr>
            <a:spLocks noGrp="1"/>
          </p:cNvSpPr>
          <p:nvPr>
            <p:ph idx="1"/>
          </p:nvPr>
        </p:nvSpPr>
        <p:spPr>
          <a:xfrm>
            <a:off x="838200" y="2291137"/>
            <a:ext cx="10515600" cy="3885826"/>
          </a:xfrm>
        </p:spPr>
        <p:txBody>
          <a:bodyPr>
            <a:normAutofit/>
          </a:bodyPr>
          <a:lstStyle/>
          <a:p>
            <a:pPr marL="0" indent="0" algn="just">
              <a:buNone/>
            </a:pPr>
            <a:r>
              <a:rPr lang="it-IT" sz="2400" b="1" dirty="0"/>
              <a:t>Art. 62 del D.P.R. 602/1973</a:t>
            </a:r>
            <a:endParaRPr lang="it-IT" sz="2400" dirty="0"/>
          </a:p>
          <a:p>
            <a:pPr marL="0" indent="0" algn="just">
              <a:buNone/>
            </a:pPr>
            <a:r>
              <a:rPr lang="it-IT" sz="2400" dirty="0"/>
              <a:t>E’ previsto un limite di pignorabilità: »I beni di cui all’art.515, terzo comma, c.c. possono essere pignorati nei limiti di un quinto, quando il presumibile valore di realizzo degli altri beni rinvenuti o indicati dal debitore non appaia sufficiente per la soddisfazione del credito».</a:t>
            </a:r>
          </a:p>
        </p:txBody>
      </p:sp>
      <p:sp>
        <p:nvSpPr>
          <p:cNvPr id="4" name="TextBox 3">
            <a:extLst>
              <a:ext uri="{FF2B5EF4-FFF2-40B4-BE49-F238E27FC236}">
                <a16:creationId xmlns:a16="http://schemas.microsoft.com/office/drawing/2014/main" id="{265F335A-DB08-41EE-821E-9440AFC0D852}"/>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23D2B809-AFEB-524C-A9C5-400A9658744C}"/>
              </a:ext>
            </a:extLst>
          </p:cNvPr>
          <p:cNvSpPr>
            <a:spLocks noGrp="1"/>
          </p:cNvSpPr>
          <p:nvPr>
            <p:ph type="ftr" sz="quarter" idx="11"/>
          </p:nvPr>
        </p:nvSpPr>
        <p:spPr/>
        <p:txBody>
          <a:bodyPr/>
          <a:lstStyle/>
          <a:p>
            <a:r>
              <a:rPr lang="it-IT" dirty="0"/>
              <a:t>38</a:t>
            </a:r>
          </a:p>
        </p:txBody>
      </p:sp>
    </p:spTree>
    <p:extLst>
      <p:ext uri="{BB962C8B-B14F-4D97-AF65-F5344CB8AC3E}">
        <p14:creationId xmlns:p14="http://schemas.microsoft.com/office/powerpoint/2010/main" val="38868069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864E9E-4C3C-724E-ADE8-9B28C43B193D}"/>
              </a:ext>
            </a:extLst>
          </p:cNvPr>
          <p:cNvSpPr>
            <a:spLocks noGrp="1"/>
          </p:cNvSpPr>
          <p:nvPr>
            <p:ph type="title"/>
          </p:nvPr>
        </p:nvSpPr>
        <p:spPr>
          <a:xfrm>
            <a:off x="838200" y="223082"/>
            <a:ext cx="10515600" cy="1325563"/>
          </a:xfrm>
        </p:spPr>
        <p:txBody>
          <a:bodyPr vert="horz" lIns="91440" tIns="45720" rIns="91440" bIns="45720" rtlCol="0" anchor="ctr">
            <a:normAutofit/>
          </a:bodyPr>
          <a:lstStyle/>
          <a:p>
            <a:pPr algn="ctr"/>
            <a:r>
              <a:rPr lang="it-IT" sz="4000" b="1" dirty="0">
                <a:latin typeface="+mn-lt"/>
              </a:rPr>
              <a:t>PIGNORAMENTO CREDITI PRESSO TERZI</a:t>
            </a:r>
          </a:p>
        </p:txBody>
      </p:sp>
      <p:sp>
        <p:nvSpPr>
          <p:cNvPr id="7" name="TextBox 6">
            <a:extLst>
              <a:ext uri="{FF2B5EF4-FFF2-40B4-BE49-F238E27FC236}">
                <a16:creationId xmlns:a16="http://schemas.microsoft.com/office/drawing/2014/main" id="{2ECD382E-EB33-47B4-9DC9-4BB9E2D6755D}"/>
              </a:ext>
            </a:extLst>
          </p:cNvPr>
          <p:cNvSpPr txBox="1"/>
          <p:nvPr/>
        </p:nvSpPr>
        <p:spPr>
          <a:xfrm>
            <a:off x="838200" y="1230115"/>
            <a:ext cx="10822662" cy="5328831"/>
          </a:xfrm>
          <a:prstGeom prst="rect">
            <a:avLst/>
          </a:prstGeom>
          <a:noFill/>
        </p:spPr>
        <p:txBody>
          <a:bodyPr wrap="square" rtlCol="0">
            <a:spAutoFit/>
          </a:bodyPr>
          <a:lstStyle/>
          <a:p>
            <a:pPr algn="just">
              <a:lnSpc>
                <a:spcPts val="2400"/>
              </a:lnSpc>
            </a:pPr>
            <a:r>
              <a:rPr lang="it-IT" sz="2400" b="1" dirty="0">
                <a:solidFill>
                  <a:srgbClr val="000000"/>
                </a:solidFill>
                <a:latin typeface="Calibri" panose="020F0502020204030204" pitchFamily="34" charset="0"/>
              </a:rPr>
              <a:t>Art.72 bis D.P.R. 602/73:</a:t>
            </a:r>
          </a:p>
          <a:p>
            <a:pPr algn="just">
              <a:lnSpc>
                <a:spcPts val="2400"/>
              </a:lnSpc>
            </a:pPr>
            <a:r>
              <a:rPr lang="it-IT" sz="2400" dirty="0">
                <a:solidFill>
                  <a:srgbClr val="000000"/>
                </a:solidFill>
                <a:latin typeface="Calibri" panose="020F0502020204030204" pitchFamily="34" charset="0"/>
              </a:rPr>
              <a:t>L'atto di pignoramento dei crediti del debitore verso terzi </a:t>
            </a:r>
            <a:r>
              <a:rPr lang="it-IT" sz="2400" dirty="0" err="1">
                <a:solidFill>
                  <a:srgbClr val="000000"/>
                </a:solidFill>
                <a:latin typeface="Calibri" panose="020F0502020204030204" pitchFamily="34" charset="0"/>
              </a:rPr>
              <a:t>puo</a:t>
            </a:r>
            <a:r>
              <a:rPr lang="it-IT" sz="2400" dirty="0">
                <a:solidFill>
                  <a:srgbClr val="000000"/>
                </a:solidFill>
                <a:latin typeface="Calibri" panose="020F0502020204030204" pitchFamily="34" charset="0"/>
              </a:rPr>
              <a:t>̀ contenere, in luogo della citazione di cui all'articolo 543, secondo comma, numero 4, dello stesso codice di procedura civile, l'ordine al terzo di pagare il credito direttamente al concessionario, fino a concorrenza del credito per cui si procede:</a:t>
            </a:r>
          </a:p>
          <a:p>
            <a:pPr marL="457200" indent="-457200" algn="just">
              <a:lnSpc>
                <a:spcPts val="2400"/>
              </a:lnSpc>
              <a:buAutoNum type="alphaLcParenR"/>
            </a:pPr>
            <a:r>
              <a:rPr lang="it-IT" sz="2400" dirty="0">
                <a:solidFill>
                  <a:srgbClr val="000000"/>
                </a:solidFill>
                <a:latin typeface="Calibri" panose="020F0502020204030204" pitchFamily="34" charset="0"/>
              </a:rPr>
              <a:t>nel termine di sessanta giorni dalla notifica dell'atto di pignoramento, per le somme per le quali il diritto alla percezione sia maturato anteriormente alla data di tale notifica;</a:t>
            </a:r>
          </a:p>
          <a:p>
            <a:pPr marL="457200" indent="-457200" algn="just">
              <a:lnSpc>
                <a:spcPts val="2400"/>
              </a:lnSpc>
              <a:buAutoNum type="alphaLcParenR"/>
            </a:pPr>
            <a:r>
              <a:rPr lang="it-IT" sz="2400" dirty="0">
                <a:solidFill>
                  <a:srgbClr val="000000"/>
                </a:solidFill>
                <a:latin typeface="Calibri" panose="020F0502020204030204" pitchFamily="34" charset="0"/>
              </a:rPr>
              <a:t>b) alle rispettive scadenze, per le restanti somme.</a:t>
            </a:r>
          </a:p>
          <a:p>
            <a:pPr marL="457200" indent="-457200" algn="just">
              <a:lnSpc>
                <a:spcPts val="2400"/>
              </a:lnSpc>
              <a:buAutoNum type="alphaLcParenR"/>
            </a:pPr>
            <a:endParaRPr lang="it-IT" sz="2400" dirty="0">
              <a:solidFill>
                <a:srgbClr val="000000"/>
              </a:solidFill>
              <a:latin typeface="Calibri" panose="020F0502020204030204" pitchFamily="34" charset="0"/>
            </a:endParaRPr>
          </a:p>
          <a:p>
            <a:pPr algn="just">
              <a:lnSpc>
                <a:spcPts val="2400"/>
              </a:lnSpc>
            </a:pPr>
            <a:r>
              <a:rPr lang="it-IT" sz="2400" dirty="0">
                <a:solidFill>
                  <a:srgbClr val="000000"/>
                </a:solidFill>
                <a:latin typeface="Calibri" panose="020F0502020204030204" pitchFamily="34" charset="0"/>
              </a:rPr>
              <a:t>L'atto di cui sopra </a:t>
            </a:r>
            <a:r>
              <a:rPr lang="it-IT" sz="2400" dirty="0" err="1">
                <a:solidFill>
                  <a:srgbClr val="000000"/>
                </a:solidFill>
                <a:latin typeface="Calibri" panose="020F0502020204030204" pitchFamily="34" charset="0"/>
              </a:rPr>
              <a:t>puo</a:t>
            </a:r>
            <a:r>
              <a:rPr lang="it-IT" sz="2400" dirty="0">
                <a:solidFill>
                  <a:srgbClr val="000000"/>
                </a:solidFill>
                <a:latin typeface="Calibri" panose="020F0502020204030204" pitchFamily="34" charset="0"/>
              </a:rPr>
              <a:t>̀ essere redatto anche da dipendenti dell'agente della riscossione procedente non abilitati all'esercizio delle funzioni di ufficiale della riscossione e, in tal caso, reca l'indicazione a stampa dello stesso agente della riscossione e non è soggetto all'annotazione di cui all'articolo 44, comma 1, del decreto legislativo 13 aprile 1999, n. 112. </a:t>
            </a:r>
          </a:p>
          <a:p>
            <a:pPr algn="just">
              <a:lnSpc>
                <a:spcPts val="2400"/>
              </a:lnSpc>
            </a:pPr>
            <a:r>
              <a:rPr lang="it-IT" sz="2400" dirty="0">
                <a:solidFill>
                  <a:srgbClr val="000000"/>
                </a:solidFill>
                <a:latin typeface="Calibri" panose="020F0502020204030204" pitchFamily="34" charset="0"/>
              </a:rPr>
              <a:t>Nel caso di inottemperanza all'ordine di pagamento, si applicano le disposizioni di cui all'articolo 72, comma 2. e cioè secondo le norme del codice civile.</a:t>
            </a:r>
          </a:p>
        </p:txBody>
      </p:sp>
      <p:sp>
        <p:nvSpPr>
          <p:cNvPr id="4" name="TextBox 3">
            <a:extLst>
              <a:ext uri="{FF2B5EF4-FFF2-40B4-BE49-F238E27FC236}">
                <a16:creationId xmlns:a16="http://schemas.microsoft.com/office/drawing/2014/main" id="{6F73F83F-B49C-4BD8-B6E6-9FD1A8565EBF}"/>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3" name="Segnaposto piè di pagina 2">
            <a:extLst>
              <a:ext uri="{FF2B5EF4-FFF2-40B4-BE49-F238E27FC236}">
                <a16:creationId xmlns:a16="http://schemas.microsoft.com/office/drawing/2014/main" id="{3AB87759-59A8-774C-87FD-B4DDF446409D}"/>
              </a:ext>
            </a:extLst>
          </p:cNvPr>
          <p:cNvSpPr>
            <a:spLocks noGrp="1"/>
          </p:cNvSpPr>
          <p:nvPr>
            <p:ph type="ftr" sz="quarter" idx="11"/>
          </p:nvPr>
        </p:nvSpPr>
        <p:spPr>
          <a:xfrm>
            <a:off x="4038600" y="6444476"/>
            <a:ext cx="4114800" cy="276999"/>
          </a:xfrm>
        </p:spPr>
        <p:txBody>
          <a:bodyPr/>
          <a:lstStyle/>
          <a:p>
            <a:r>
              <a:rPr lang="it-IT" dirty="0"/>
              <a:t>39</a:t>
            </a:r>
          </a:p>
        </p:txBody>
      </p:sp>
    </p:spTree>
    <p:extLst>
      <p:ext uri="{BB962C8B-B14F-4D97-AF65-F5344CB8AC3E}">
        <p14:creationId xmlns:p14="http://schemas.microsoft.com/office/powerpoint/2010/main" val="1230283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7DE49F-0A46-D541-BF20-F0915A652F74}"/>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RISCOSSIONE DELLE ENTRATE DEGLI ENTI LOCALI</a:t>
            </a:r>
          </a:p>
        </p:txBody>
      </p:sp>
      <p:sp>
        <p:nvSpPr>
          <p:cNvPr id="3" name="Segnaposto contenuto 2">
            <a:extLst>
              <a:ext uri="{FF2B5EF4-FFF2-40B4-BE49-F238E27FC236}">
                <a16:creationId xmlns:a16="http://schemas.microsoft.com/office/drawing/2014/main" id="{BFF4D92C-4348-634F-95FF-F3C3EEB84545}"/>
              </a:ext>
            </a:extLst>
          </p:cNvPr>
          <p:cNvSpPr>
            <a:spLocks noGrp="1"/>
          </p:cNvSpPr>
          <p:nvPr>
            <p:ph idx="1"/>
          </p:nvPr>
        </p:nvSpPr>
        <p:spPr/>
        <p:txBody>
          <a:bodyPr>
            <a:normAutofit/>
          </a:bodyPr>
          <a:lstStyle/>
          <a:p>
            <a:pPr marL="0" indent="0">
              <a:buNone/>
            </a:pPr>
            <a:r>
              <a:rPr lang="it-IT" sz="2400" dirty="0"/>
              <a:t>La normativa di riferimento è:</a:t>
            </a:r>
          </a:p>
          <a:p>
            <a:pPr marL="0" indent="0">
              <a:buNone/>
            </a:pPr>
            <a:endParaRPr lang="it-IT" sz="2400" dirty="0"/>
          </a:p>
          <a:p>
            <a:pPr>
              <a:spcBef>
                <a:spcPts val="1800"/>
              </a:spcBef>
            </a:pPr>
            <a:r>
              <a:rPr lang="it-IT" sz="2400" dirty="0"/>
              <a:t>Art.36, comma 2, del D.L.248/1997</a:t>
            </a:r>
          </a:p>
          <a:p>
            <a:pPr>
              <a:spcBef>
                <a:spcPts val="1800"/>
              </a:spcBef>
            </a:pPr>
            <a:r>
              <a:rPr lang="it-IT" sz="2400" dirty="0"/>
              <a:t>Art.7, comma 2, del D.L.70/2011</a:t>
            </a:r>
          </a:p>
          <a:p>
            <a:pPr>
              <a:spcBef>
                <a:spcPts val="1800"/>
              </a:spcBef>
            </a:pPr>
            <a:r>
              <a:rPr lang="it-IT" sz="2400" dirty="0"/>
              <a:t>Art.4 del D.L.209/2002</a:t>
            </a:r>
          </a:p>
        </p:txBody>
      </p:sp>
      <p:sp>
        <p:nvSpPr>
          <p:cNvPr id="4" name="TextBox 3">
            <a:extLst>
              <a:ext uri="{FF2B5EF4-FFF2-40B4-BE49-F238E27FC236}">
                <a16:creationId xmlns:a16="http://schemas.microsoft.com/office/drawing/2014/main" id="{D9169CFE-A585-4DA4-8816-9C8A96B508A9}"/>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C824F9B1-13A4-F544-BB8D-DF5E997D2663}"/>
              </a:ext>
            </a:extLst>
          </p:cNvPr>
          <p:cNvSpPr>
            <a:spLocks noGrp="1"/>
          </p:cNvSpPr>
          <p:nvPr>
            <p:ph type="ftr" sz="quarter" idx="11"/>
          </p:nvPr>
        </p:nvSpPr>
        <p:spPr/>
        <p:txBody>
          <a:bodyPr/>
          <a:lstStyle/>
          <a:p>
            <a:r>
              <a:rPr lang="it-IT" dirty="0"/>
              <a:t>4</a:t>
            </a:r>
          </a:p>
        </p:txBody>
      </p:sp>
    </p:spTree>
    <p:extLst>
      <p:ext uri="{BB962C8B-B14F-4D97-AF65-F5344CB8AC3E}">
        <p14:creationId xmlns:p14="http://schemas.microsoft.com/office/powerpoint/2010/main" val="9459767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563A80-4DD8-5D46-9A0A-BA382EEE9BA6}"/>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LIMITI DI PIGNORABILITA’ STIPENDIO, SALARIO E PENSIONE </a:t>
            </a:r>
          </a:p>
        </p:txBody>
      </p:sp>
      <p:sp>
        <p:nvSpPr>
          <p:cNvPr id="3" name="Segnaposto contenuto 2">
            <a:extLst>
              <a:ext uri="{FF2B5EF4-FFF2-40B4-BE49-F238E27FC236}">
                <a16:creationId xmlns:a16="http://schemas.microsoft.com/office/drawing/2014/main" id="{0EFA1C1B-F9DF-3F49-A776-65C2AAB8DC29}"/>
              </a:ext>
            </a:extLst>
          </p:cNvPr>
          <p:cNvSpPr>
            <a:spLocks noGrp="1"/>
          </p:cNvSpPr>
          <p:nvPr>
            <p:ph idx="1"/>
          </p:nvPr>
        </p:nvSpPr>
        <p:spPr>
          <a:xfrm>
            <a:off x="838200" y="1458930"/>
            <a:ext cx="10515600" cy="4961517"/>
          </a:xfrm>
        </p:spPr>
        <p:txBody>
          <a:bodyPr>
            <a:noAutofit/>
          </a:bodyPr>
          <a:lstStyle/>
          <a:p>
            <a:pPr marL="0" indent="0" algn="just">
              <a:spcBef>
                <a:spcPts val="1800"/>
              </a:spcBef>
              <a:buNone/>
            </a:pPr>
            <a:r>
              <a:rPr lang="it-IT" sz="2400" b="1" dirty="0"/>
              <a:t>Art.72 ter D.P.R. 602/73</a:t>
            </a:r>
          </a:p>
          <a:p>
            <a:pPr algn="just">
              <a:spcBef>
                <a:spcPts val="1800"/>
              </a:spcBef>
            </a:pPr>
            <a:r>
              <a:rPr lang="it-IT" sz="2400" dirty="0"/>
              <a:t>1. Le somme dovute a titolo di stipendio, di salario o di altre </a:t>
            </a:r>
            <a:r>
              <a:rPr lang="it-IT" sz="2400" dirty="0" err="1"/>
              <a:t>indennita</a:t>
            </a:r>
            <a:r>
              <a:rPr lang="it-IT" sz="2400" dirty="0"/>
              <a:t>̀ relative al rapporto di lavoro o di impiego, comprese quelle dovute a causa di licenziamento, possono essere pignorate dall'agente della riscossione in misura pari ad </a:t>
            </a:r>
            <a:r>
              <a:rPr lang="it-IT" sz="2400" b="1" dirty="0"/>
              <a:t>un decimo per importi fino a 2.500 euro </a:t>
            </a:r>
            <a:r>
              <a:rPr lang="it-IT" sz="2400" dirty="0"/>
              <a:t>e in misura pari ad un </a:t>
            </a:r>
            <a:r>
              <a:rPr lang="it-IT" sz="2400" b="1" dirty="0"/>
              <a:t>settimo per importi superiori a 2.500 euro e non superiori a 5.000 euro. </a:t>
            </a:r>
            <a:endParaRPr lang="it-IT" sz="2400" dirty="0"/>
          </a:p>
          <a:p>
            <a:pPr algn="just">
              <a:spcBef>
                <a:spcPts val="1800"/>
              </a:spcBef>
            </a:pPr>
            <a:r>
              <a:rPr lang="it-IT" sz="2400" dirty="0"/>
              <a:t>2. Resta ferma la misura di cui all'articolo 545, quarto comma, del codice di procedura civile, se le somme dovute a titolo di stipendio, di salario o di altre </a:t>
            </a:r>
            <a:r>
              <a:rPr lang="it-IT" sz="2400" dirty="0" err="1"/>
              <a:t>indennita</a:t>
            </a:r>
            <a:r>
              <a:rPr lang="it-IT" sz="2400" dirty="0"/>
              <a:t>̀ relative al rapporto di lavoro o di impiego, comprese quelle dovute a causa di licenziamento, superano i cinquemila euro (</a:t>
            </a:r>
            <a:r>
              <a:rPr lang="it-IT" sz="2400" b="1" dirty="0"/>
              <a:t>“il quinto dello stipendio”). </a:t>
            </a:r>
            <a:endParaRPr lang="it-IT" sz="2400" dirty="0"/>
          </a:p>
          <a:p>
            <a:pPr algn="just">
              <a:spcBef>
                <a:spcPts val="1800"/>
              </a:spcBef>
            </a:pPr>
            <a:r>
              <a:rPr lang="it-IT" sz="2400" dirty="0"/>
              <a:t>2-bis. Nel caso di accredito delle somme di cui ai punti 1 e 2 sul conto corrente intestato al debitore, gli obblighi del terzo pignorato non si estendono all'ultimo emolumento accreditato allo stesso titolo.</a:t>
            </a:r>
          </a:p>
          <a:p>
            <a:pPr marL="0" indent="0" algn="just">
              <a:spcBef>
                <a:spcPts val="1800"/>
              </a:spcBef>
              <a:buNone/>
            </a:pPr>
            <a:br>
              <a:rPr lang="it-IT" sz="2400" dirty="0"/>
            </a:br>
            <a:endParaRPr lang="it-IT" sz="2400" dirty="0"/>
          </a:p>
        </p:txBody>
      </p:sp>
      <p:sp>
        <p:nvSpPr>
          <p:cNvPr id="4" name="TextBox 3">
            <a:extLst>
              <a:ext uri="{FF2B5EF4-FFF2-40B4-BE49-F238E27FC236}">
                <a16:creationId xmlns:a16="http://schemas.microsoft.com/office/drawing/2014/main" id="{3061D0F1-138D-4AD5-962C-60DA86E62A5E}"/>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856A3D72-92D3-C944-B652-BEA63029DACC}"/>
              </a:ext>
            </a:extLst>
          </p:cNvPr>
          <p:cNvSpPr>
            <a:spLocks noGrp="1"/>
          </p:cNvSpPr>
          <p:nvPr>
            <p:ph type="ftr" sz="quarter" idx="11"/>
          </p:nvPr>
        </p:nvSpPr>
        <p:spPr>
          <a:xfrm>
            <a:off x="4038600" y="6444476"/>
            <a:ext cx="4114800" cy="276999"/>
          </a:xfrm>
        </p:spPr>
        <p:txBody>
          <a:bodyPr/>
          <a:lstStyle/>
          <a:p>
            <a:r>
              <a:rPr lang="it-IT" dirty="0"/>
              <a:t>40</a:t>
            </a:r>
          </a:p>
        </p:txBody>
      </p:sp>
    </p:spTree>
    <p:extLst>
      <p:ext uri="{BB962C8B-B14F-4D97-AF65-F5344CB8AC3E}">
        <p14:creationId xmlns:p14="http://schemas.microsoft.com/office/powerpoint/2010/main" val="42494040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0FAB72-6ABB-794A-9326-3B542AB1321F}"/>
              </a:ext>
            </a:extLst>
          </p:cNvPr>
          <p:cNvSpPr>
            <a:spLocks noGrp="1"/>
          </p:cNvSpPr>
          <p:nvPr>
            <p:ph type="title"/>
          </p:nvPr>
        </p:nvSpPr>
        <p:spPr>
          <a:xfrm>
            <a:off x="838200" y="267470"/>
            <a:ext cx="10515600" cy="1325563"/>
          </a:xfrm>
        </p:spPr>
        <p:txBody>
          <a:bodyPr vert="horz" lIns="91440" tIns="45720" rIns="91440" bIns="45720" rtlCol="0" anchor="ctr">
            <a:normAutofit/>
          </a:bodyPr>
          <a:lstStyle/>
          <a:p>
            <a:pPr algn="ctr"/>
            <a:r>
              <a:rPr lang="it-IT" sz="4000" b="1" dirty="0">
                <a:latin typeface="+mn-lt"/>
              </a:rPr>
              <a:t>PIGNORAMENTO IMMOBILIARE</a:t>
            </a:r>
          </a:p>
        </p:txBody>
      </p:sp>
      <p:sp>
        <p:nvSpPr>
          <p:cNvPr id="3" name="Segnaposto contenuto 2">
            <a:extLst>
              <a:ext uri="{FF2B5EF4-FFF2-40B4-BE49-F238E27FC236}">
                <a16:creationId xmlns:a16="http://schemas.microsoft.com/office/drawing/2014/main" id="{4526B40D-771A-0743-9EC0-6512FD62F352}"/>
              </a:ext>
            </a:extLst>
          </p:cNvPr>
          <p:cNvSpPr>
            <a:spLocks noGrp="1"/>
          </p:cNvSpPr>
          <p:nvPr>
            <p:ph idx="1"/>
          </p:nvPr>
        </p:nvSpPr>
        <p:spPr>
          <a:xfrm>
            <a:off x="838199" y="1253331"/>
            <a:ext cx="10702771" cy="4351338"/>
          </a:xfrm>
        </p:spPr>
        <p:txBody>
          <a:bodyPr>
            <a:noAutofit/>
          </a:bodyPr>
          <a:lstStyle/>
          <a:p>
            <a:pPr marL="0" indent="0" algn="just">
              <a:lnSpc>
                <a:spcPts val="2400"/>
              </a:lnSpc>
              <a:buNone/>
            </a:pPr>
            <a:r>
              <a:rPr lang="it-IT" sz="2400" b="1" dirty="0"/>
              <a:t>ART. 76 D.P.R. 602/1973:</a:t>
            </a:r>
          </a:p>
          <a:p>
            <a:pPr marL="0" indent="0" algn="just">
              <a:lnSpc>
                <a:spcPts val="2400"/>
              </a:lnSpc>
              <a:buNone/>
            </a:pPr>
            <a:r>
              <a:rPr lang="it-IT" sz="2400" dirty="0"/>
              <a:t>Ferma la </a:t>
            </a:r>
            <a:r>
              <a:rPr lang="it-IT" sz="2400" dirty="0" err="1"/>
              <a:t>facolta</a:t>
            </a:r>
            <a:r>
              <a:rPr lang="it-IT" sz="2400" dirty="0"/>
              <a:t>̀ di intervento ai sensi dell'articolo 499 </a:t>
            </a:r>
            <a:r>
              <a:rPr lang="it-IT" sz="2400" dirty="0" err="1"/>
              <a:t>c.p.c</a:t>
            </a:r>
            <a:r>
              <a:rPr lang="it-IT" sz="2400" dirty="0"/>
              <a:t> </a:t>
            </a:r>
            <a:r>
              <a:rPr lang="it-IT" sz="2400" b="1" dirty="0"/>
              <a:t>(intervento nell’esecuzione dei creditori con titolo esecutivo) </a:t>
            </a:r>
            <a:r>
              <a:rPr lang="it-IT" sz="2400" dirty="0"/>
              <a:t>del codice di procedura civile, il Concessionario della Riscossione: </a:t>
            </a:r>
          </a:p>
          <a:p>
            <a:pPr marL="0" indent="0" algn="just">
              <a:lnSpc>
                <a:spcPts val="2400"/>
              </a:lnSpc>
              <a:buNone/>
            </a:pPr>
            <a:r>
              <a:rPr lang="it-IT" sz="2400" dirty="0"/>
              <a:t>a)  non da' corso all'espropriazione se l'unico immobile di </a:t>
            </a:r>
            <a:r>
              <a:rPr lang="it-IT" sz="2400" dirty="0" err="1"/>
              <a:t>proprieta</a:t>
            </a:r>
            <a:r>
              <a:rPr lang="it-IT" sz="2400" dirty="0"/>
              <a:t>̀ del debitore, con esclusione delle abitazioni di lusso aventi le caratteristiche individuate dal decreto del Ministro per i lavori pubblici 2 agosto 1969, pubblicato nella Gazzetta Ufficiale n. 218 del 27 agosto 1969, e comunque dei fabbricati classificati nelle categorie catastali A/8 e A/9, </a:t>
            </a:r>
            <a:r>
              <a:rPr lang="it-IT" sz="2400" dirty="0" err="1"/>
              <a:t>e'</a:t>
            </a:r>
            <a:r>
              <a:rPr lang="it-IT" sz="2400" dirty="0"/>
              <a:t> adibito ad uso abitativo e lo stesso vi risiede anagraficamente; </a:t>
            </a:r>
            <a:endParaRPr lang="it-IT" sz="2400" dirty="0">
              <a:effectLst/>
            </a:endParaRPr>
          </a:p>
          <a:p>
            <a:pPr marL="0" indent="0" algn="just">
              <a:lnSpc>
                <a:spcPts val="2400"/>
              </a:lnSpc>
              <a:buNone/>
            </a:pPr>
            <a:r>
              <a:rPr lang="it-IT" sz="2400" dirty="0"/>
              <a:t>b)  nei casi diversi da quello di cui alla lettera a), </a:t>
            </a:r>
            <a:r>
              <a:rPr lang="it-IT" sz="2400" dirty="0" err="1"/>
              <a:t>puo</a:t>
            </a:r>
            <a:r>
              <a:rPr lang="it-IT" sz="2400" dirty="0"/>
              <a:t>̀ procedere all'espropriazione immobiliare se l'importo complessivo del credito per cui procede supera centoventimila euro. L'espropriazione </a:t>
            </a:r>
            <a:r>
              <a:rPr lang="it-IT" sz="2400" dirty="0" err="1"/>
              <a:t>puo</a:t>
            </a:r>
            <a:r>
              <a:rPr lang="it-IT" sz="2400" dirty="0"/>
              <a:t>̀ essere avviata se </a:t>
            </a:r>
            <a:r>
              <a:rPr lang="it-IT" sz="2400" dirty="0" err="1"/>
              <a:t>e'</a:t>
            </a:r>
            <a:r>
              <a:rPr lang="it-IT" sz="2400" dirty="0"/>
              <a:t> stata iscritta l'ipoteca di cui all'articolo 77 e sono decorsi almeno sei mesi dall'iscrizione senza che il debito sia stato estinto.</a:t>
            </a:r>
          </a:p>
          <a:p>
            <a:pPr marL="0" indent="0" algn="just">
              <a:lnSpc>
                <a:spcPts val="1800"/>
              </a:lnSpc>
              <a:buNone/>
            </a:pPr>
            <a:r>
              <a:rPr lang="it-IT" sz="1800" b="1" i="1" dirty="0"/>
              <a:t>N.B. Le esecuzioni dei pignoramenti immobiliari necessitano dell’intervento dell’Ufficiale della Riscossione di cui all’art. 42 del </a:t>
            </a:r>
            <a:r>
              <a:rPr lang="it-IT" sz="1800" b="1" i="1" dirty="0" err="1"/>
              <a:t>D.Lgs</a:t>
            </a:r>
            <a:r>
              <a:rPr lang="it-IT" sz="1800" b="1" i="1" dirty="0"/>
              <a:t> 112/1999 (che esercita le funzioni dell’ufficiale giudiziario).</a:t>
            </a:r>
            <a:endParaRPr lang="it-IT" sz="1800" i="1" dirty="0"/>
          </a:p>
          <a:p>
            <a:pPr algn="just">
              <a:lnSpc>
                <a:spcPts val="2400"/>
              </a:lnSpc>
            </a:pPr>
            <a:endParaRPr lang="it-IT" sz="2400" dirty="0">
              <a:effectLst/>
            </a:endParaRPr>
          </a:p>
          <a:p>
            <a:pPr algn="just">
              <a:lnSpc>
                <a:spcPts val="2400"/>
              </a:lnSpc>
            </a:pPr>
            <a:endParaRPr lang="it-IT" sz="2400" dirty="0"/>
          </a:p>
        </p:txBody>
      </p:sp>
      <p:sp>
        <p:nvSpPr>
          <p:cNvPr id="4" name="Segnaposto piè di pagina 3">
            <a:extLst>
              <a:ext uri="{FF2B5EF4-FFF2-40B4-BE49-F238E27FC236}">
                <a16:creationId xmlns:a16="http://schemas.microsoft.com/office/drawing/2014/main" id="{C480A99C-74C1-6A4E-B3A7-ACB079139202}"/>
              </a:ext>
            </a:extLst>
          </p:cNvPr>
          <p:cNvSpPr>
            <a:spLocks noGrp="1"/>
          </p:cNvSpPr>
          <p:nvPr>
            <p:ph type="ftr" sz="quarter" idx="11"/>
          </p:nvPr>
        </p:nvSpPr>
        <p:spPr>
          <a:xfrm>
            <a:off x="4038600" y="6472719"/>
            <a:ext cx="4114800" cy="248756"/>
          </a:xfrm>
        </p:spPr>
        <p:txBody>
          <a:bodyPr/>
          <a:lstStyle/>
          <a:p>
            <a:r>
              <a:rPr lang="it-IT" dirty="0"/>
              <a:t>41</a:t>
            </a:r>
          </a:p>
        </p:txBody>
      </p:sp>
    </p:spTree>
    <p:extLst>
      <p:ext uri="{BB962C8B-B14F-4D97-AF65-F5344CB8AC3E}">
        <p14:creationId xmlns:p14="http://schemas.microsoft.com/office/powerpoint/2010/main" val="19041333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651A24-848A-2E45-9089-A4F40AF2E1CA}"/>
              </a:ext>
            </a:extLst>
          </p:cNvPr>
          <p:cNvSpPr>
            <a:spLocks noGrp="1"/>
          </p:cNvSpPr>
          <p:nvPr>
            <p:ph type="title"/>
          </p:nvPr>
        </p:nvSpPr>
        <p:spPr/>
        <p:txBody>
          <a:bodyPr>
            <a:normAutofit/>
          </a:bodyPr>
          <a:lstStyle/>
          <a:p>
            <a:r>
              <a:rPr lang="it-IT" sz="4000" b="1" dirty="0"/>
              <a:t>ART.1 COMMA 537 E SS DELLA LEGGE 228/2012</a:t>
            </a:r>
          </a:p>
        </p:txBody>
      </p:sp>
      <p:sp>
        <p:nvSpPr>
          <p:cNvPr id="3" name="Segnaposto contenuto 2">
            <a:extLst>
              <a:ext uri="{FF2B5EF4-FFF2-40B4-BE49-F238E27FC236}">
                <a16:creationId xmlns:a16="http://schemas.microsoft.com/office/drawing/2014/main" id="{CB24F236-B146-3948-A38E-5202F2BD83FD}"/>
              </a:ext>
            </a:extLst>
          </p:cNvPr>
          <p:cNvSpPr>
            <a:spLocks noGrp="1"/>
          </p:cNvSpPr>
          <p:nvPr>
            <p:ph idx="1"/>
          </p:nvPr>
        </p:nvSpPr>
        <p:spPr/>
        <p:txBody>
          <a:bodyPr/>
          <a:lstStyle/>
          <a:p>
            <a:pPr algn="just"/>
            <a:r>
              <a:rPr lang="it-IT" dirty="0"/>
              <a:t>I Concessionari sono tenuti a sospendere immediatamente ogni ulteriore iniziativa finalizzata alla riscossione delle somme iscritte a ruolo, in seguito alla presentazione di un’apposita dichiarazione da parte del debitore, limitatamente alle partite relative agli atti espressamente indicati dal debitore stesso;</a:t>
            </a:r>
          </a:p>
          <a:p>
            <a:pPr algn="just"/>
            <a:r>
              <a:rPr lang="it-IT" dirty="0"/>
              <a:t>La richiesta di sospensione deve essere presentata dal contribuente entro 60 giorni dalla notifica da parte del concessionario per la riscossione del primo atto di riscossione utile o di un atto della procedura cautelare o esecutiva eventualmente intrapresa dal concessionario.</a:t>
            </a:r>
          </a:p>
          <a:p>
            <a:endParaRPr lang="it-IT" dirty="0"/>
          </a:p>
        </p:txBody>
      </p:sp>
      <p:sp>
        <p:nvSpPr>
          <p:cNvPr id="4" name="TextBox 3">
            <a:extLst>
              <a:ext uri="{FF2B5EF4-FFF2-40B4-BE49-F238E27FC236}">
                <a16:creationId xmlns:a16="http://schemas.microsoft.com/office/drawing/2014/main" id="{B4475BCC-1F40-9C46-A27E-D5977F1E9523}"/>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B1C698DE-AFF8-8247-A661-091C3C060907}"/>
              </a:ext>
            </a:extLst>
          </p:cNvPr>
          <p:cNvSpPr>
            <a:spLocks noGrp="1"/>
          </p:cNvSpPr>
          <p:nvPr>
            <p:ph type="ftr" sz="quarter" idx="11"/>
          </p:nvPr>
        </p:nvSpPr>
        <p:spPr/>
        <p:txBody>
          <a:bodyPr/>
          <a:lstStyle/>
          <a:p>
            <a:r>
              <a:rPr lang="it-IT" dirty="0"/>
              <a:t>42</a:t>
            </a:r>
          </a:p>
        </p:txBody>
      </p:sp>
    </p:spTree>
    <p:extLst>
      <p:ext uri="{BB962C8B-B14F-4D97-AF65-F5344CB8AC3E}">
        <p14:creationId xmlns:p14="http://schemas.microsoft.com/office/powerpoint/2010/main" val="2566910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E81E1E-B7AF-994E-A41B-4DE1C56004D5}"/>
              </a:ext>
            </a:extLst>
          </p:cNvPr>
          <p:cNvSpPr>
            <a:spLocks noGrp="1"/>
          </p:cNvSpPr>
          <p:nvPr>
            <p:ph type="title"/>
          </p:nvPr>
        </p:nvSpPr>
        <p:spPr/>
        <p:txBody>
          <a:bodyPr>
            <a:normAutofit/>
          </a:bodyPr>
          <a:lstStyle/>
          <a:p>
            <a:r>
              <a:rPr lang="it-IT" sz="4000" b="1" dirty="0"/>
              <a:t>ART.1 COMMA 537 E SS DELLA LEGGE 228/2012</a:t>
            </a:r>
            <a:endParaRPr lang="it-IT" sz="4000" dirty="0"/>
          </a:p>
        </p:txBody>
      </p:sp>
      <p:sp>
        <p:nvSpPr>
          <p:cNvPr id="3" name="Segnaposto contenuto 2">
            <a:extLst>
              <a:ext uri="{FF2B5EF4-FFF2-40B4-BE49-F238E27FC236}">
                <a16:creationId xmlns:a16="http://schemas.microsoft.com/office/drawing/2014/main" id="{0F08B8C0-5F06-194C-8B5D-93619CC94936}"/>
              </a:ext>
            </a:extLst>
          </p:cNvPr>
          <p:cNvSpPr>
            <a:spLocks noGrp="1"/>
          </p:cNvSpPr>
          <p:nvPr>
            <p:ph idx="1"/>
          </p:nvPr>
        </p:nvSpPr>
        <p:spPr/>
        <p:txBody>
          <a:bodyPr>
            <a:normAutofit/>
          </a:bodyPr>
          <a:lstStyle/>
          <a:p>
            <a:pPr marL="0" indent="0">
              <a:buNone/>
            </a:pPr>
            <a:r>
              <a:rPr lang="it-IT" dirty="0"/>
              <a:t>La richiesta di sospensione può essere presentata per i seguenti motivi: </a:t>
            </a:r>
            <a:br>
              <a:rPr lang="it-IT" dirty="0"/>
            </a:br>
            <a:r>
              <a:rPr lang="it-IT" dirty="0"/>
              <a:t>a) prescrizione o decadenza del diritto di credito sotteso, intervenuta in data antecedente a quella in cui il ruolo è reso esecutivo; </a:t>
            </a:r>
            <a:br>
              <a:rPr lang="it-IT" dirty="0"/>
            </a:br>
            <a:r>
              <a:rPr lang="it-IT" dirty="0"/>
              <a:t>b) provvedimento di sgravio emesso dall'ente creditore; </a:t>
            </a:r>
            <a:br>
              <a:rPr lang="it-IT" dirty="0"/>
            </a:br>
            <a:r>
              <a:rPr lang="it-IT" dirty="0"/>
              <a:t>c) sospensione amministrativa comunque concessa dall'ente creditore; </a:t>
            </a:r>
            <a:br>
              <a:rPr lang="it-IT" dirty="0"/>
            </a:br>
            <a:r>
              <a:rPr lang="it-IT" dirty="0"/>
              <a:t>d) sospensione giudiziale; </a:t>
            </a:r>
            <a:br>
              <a:rPr lang="it-IT" dirty="0"/>
            </a:br>
            <a:r>
              <a:rPr lang="it-IT" dirty="0"/>
              <a:t>e) un pagamento effettuato, riconducibile al ruolo in oggetto, in data antecedente alla formazione del ruolo stesso, in favore dell'ente creditore; </a:t>
            </a:r>
            <a:br>
              <a:rPr lang="it-IT" dirty="0"/>
            </a:br>
            <a:r>
              <a:rPr lang="it-IT" dirty="0" err="1"/>
              <a:t>f</a:t>
            </a:r>
            <a:r>
              <a:rPr lang="it-IT" dirty="0"/>
              <a:t>) qualsiasi altra causa di non esigibilità del credito sotteso. </a:t>
            </a:r>
          </a:p>
        </p:txBody>
      </p:sp>
      <p:sp>
        <p:nvSpPr>
          <p:cNvPr id="4" name="TextBox 3">
            <a:extLst>
              <a:ext uri="{FF2B5EF4-FFF2-40B4-BE49-F238E27FC236}">
                <a16:creationId xmlns:a16="http://schemas.microsoft.com/office/drawing/2014/main" id="{B32CB534-6880-E64E-9208-4CF060BE22F6}"/>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85B42F5F-8A8C-5D4C-B8C3-6032EBD3E562}"/>
              </a:ext>
            </a:extLst>
          </p:cNvPr>
          <p:cNvSpPr>
            <a:spLocks noGrp="1"/>
          </p:cNvSpPr>
          <p:nvPr>
            <p:ph type="ftr" sz="quarter" idx="11"/>
          </p:nvPr>
        </p:nvSpPr>
        <p:spPr/>
        <p:txBody>
          <a:bodyPr/>
          <a:lstStyle/>
          <a:p>
            <a:r>
              <a:rPr lang="it-IT" dirty="0"/>
              <a:t>43</a:t>
            </a:r>
          </a:p>
        </p:txBody>
      </p:sp>
    </p:spTree>
    <p:extLst>
      <p:ext uri="{BB962C8B-B14F-4D97-AF65-F5344CB8AC3E}">
        <p14:creationId xmlns:p14="http://schemas.microsoft.com/office/powerpoint/2010/main" val="3447815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101C88-BDE9-924D-AB50-94EA7601AEDB}"/>
              </a:ext>
            </a:extLst>
          </p:cNvPr>
          <p:cNvSpPr>
            <a:spLocks noGrp="1"/>
          </p:cNvSpPr>
          <p:nvPr>
            <p:ph type="title"/>
          </p:nvPr>
        </p:nvSpPr>
        <p:spPr/>
        <p:txBody>
          <a:bodyPr>
            <a:normAutofit/>
          </a:bodyPr>
          <a:lstStyle/>
          <a:p>
            <a:r>
              <a:rPr lang="it-IT" sz="4000" b="1" dirty="0"/>
              <a:t>ART.1 COMMA 537 E SS DELLA LEGGE 228/2012</a:t>
            </a:r>
            <a:endParaRPr lang="it-IT" sz="4000" dirty="0"/>
          </a:p>
        </p:txBody>
      </p:sp>
      <p:sp>
        <p:nvSpPr>
          <p:cNvPr id="3" name="Segnaposto contenuto 2">
            <a:extLst>
              <a:ext uri="{FF2B5EF4-FFF2-40B4-BE49-F238E27FC236}">
                <a16:creationId xmlns:a16="http://schemas.microsoft.com/office/drawing/2014/main" id="{5069F0E4-2C3D-8D4F-A995-593D40AB36F8}"/>
              </a:ext>
            </a:extLst>
          </p:cNvPr>
          <p:cNvSpPr>
            <a:spLocks noGrp="1"/>
          </p:cNvSpPr>
          <p:nvPr>
            <p:ph idx="1"/>
          </p:nvPr>
        </p:nvSpPr>
        <p:spPr/>
        <p:txBody>
          <a:bodyPr>
            <a:normAutofit fontScale="92500" lnSpcReduction="10000"/>
          </a:bodyPr>
          <a:lstStyle/>
          <a:p>
            <a:pPr algn="just"/>
            <a:r>
              <a:rPr lang="it-IT" dirty="0"/>
              <a:t>Entro il termine di dieci giorni successivi alla data di presentazione della richiesta di sospensione, il Concessionario trasmette all'ente creditore la dichiarazione presentata dal contribuente e la documentazione allegata;</a:t>
            </a:r>
          </a:p>
          <a:p>
            <a:pPr algn="just"/>
            <a:r>
              <a:rPr lang="it-IT" dirty="0"/>
              <a:t>L’ente creditore, tramite apposito canale telematico, a mezzo posta elettronica certificata oppure a mezzo raccomandata con ricevuta di ritorno, comunica al debitore l'esito dell'esame della dichiarazione, dando altresì comunicazione al Concessionario del provvedimento di sospensione o sgravio ovvero conferma della legittimità del debito iscritto a ruolo;</a:t>
            </a:r>
          </a:p>
          <a:p>
            <a:r>
              <a:rPr lang="it-IT" dirty="0"/>
              <a:t>In attesa della comunicazione dell’ente creditore l’esecuzione è sospesa;</a:t>
            </a:r>
          </a:p>
          <a:p>
            <a:r>
              <a:rPr lang="it-IT" dirty="0"/>
              <a:t>Se l’ente creditore non invia risposta entro 220 giorni dalla richiesta di sospensione presentata dal contribuente, il debito è annullato di diritto. </a:t>
            </a:r>
          </a:p>
        </p:txBody>
      </p:sp>
      <p:sp>
        <p:nvSpPr>
          <p:cNvPr id="4" name="Segnaposto piè di pagina 3">
            <a:extLst>
              <a:ext uri="{FF2B5EF4-FFF2-40B4-BE49-F238E27FC236}">
                <a16:creationId xmlns:a16="http://schemas.microsoft.com/office/drawing/2014/main" id="{E4B19F68-13CE-3A48-B4C6-78BDCF8EFC85}"/>
              </a:ext>
            </a:extLst>
          </p:cNvPr>
          <p:cNvSpPr>
            <a:spLocks noGrp="1"/>
          </p:cNvSpPr>
          <p:nvPr>
            <p:ph type="ftr" sz="quarter" idx="11"/>
          </p:nvPr>
        </p:nvSpPr>
        <p:spPr/>
        <p:txBody>
          <a:bodyPr/>
          <a:lstStyle/>
          <a:p>
            <a:r>
              <a:rPr lang="it-IT" dirty="0"/>
              <a:t>44</a:t>
            </a:r>
          </a:p>
        </p:txBody>
      </p:sp>
    </p:spTree>
    <p:extLst>
      <p:ext uri="{BB962C8B-B14F-4D97-AF65-F5344CB8AC3E}">
        <p14:creationId xmlns:p14="http://schemas.microsoft.com/office/powerpoint/2010/main" val="28313554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5235B3D-6CF9-44D0-BDED-BE994753450C}"/>
              </a:ext>
            </a:extLst>
          </p:cNvPr>
          <p:cNvSpPr txBox="1"/>
          <p:nvPr/>
        </p:nvSpPr>
        <p:spPr>
          <a:xfrm>
            <a:off x="1798189" y="2967335"/>
            <a:ext cx="8595623" cy="646331"/>
          </a:xfrm>
          <a:prstGeom prst="rect">
            <a:avLst/>
          </a:prstGeom>
          <a:noFill/>
        </p:spPr>
        <p:txBody>
          <a:bodyPr wrap="none" rtlCol="0">
            <a:spAutoFit/>
          </a:bodyPr>
          <a:lstStyle/>
          <a:p>
            <a:pPr algn="ctr"/>
            <a:r>
              <a:rPr lang="it-IT" b="1" dirty="0"/>
              <a:t>Studio Legale Tributario Avv. Alessandra Casari</a:t>
            </a:r>
          </a:p>
          <a:p>
            <a:pPr algn="ctr"/>
            <a:r>
              <a:rPr lang="it-IT" dirty="0"/>
              <a:t>Viale Italia 19 | 46100 Mantova | Telefono 0376 1513310 | E-mail: info@studiocasari.com</a:t>
            </a:r>
          </a:p>
        </p:txBody>
      </p:sp>
      <p:sp>
        <p:nvSpPr>
          <p:cNvPr id="2" name="Segnaposto piè di pagina 1">
            <a:extLst>
              <a:ext uri="{FF2B5EF4-FFF2-40B4-BE49-F238E27FC236}">
                <a16:creationId xmlns:a16="http://schemas.microsoft.com/office/drawing/2014/main" id="{A9956461-5B11-4643-89B3-C8BCCB4A7CFB}"/>
              </a:ext>
            </a:extLst>
          </p:cNvPr>
          <p:cNvSpPr>
            <a:spLocks noGrp="1"/>
          </p:cNvSpPr>
          <p:nvPr>
            <p:ph type="ftr" sz="quarter" idx="11"/>
          </p:nvPr>
        </p:nvSpPr>
        <p:spPr/>
        <p:txBody>
          <a:bodyPr/>
          <a:lstStyle/>
          <a:p>
            <a:r>
              <a:rPr lang="it-IT" dirty="0"/>
              <a:t>45</a:t>
            </a:r>
          </a:p>
        </p:txBody>
      </p:sp>
    </p:spTree>
    <p:extLst>
      <p:ext uri="{BB962C8B-B14F-4D97-AF65-F5344CB8AC3E}">
        <p14:creationId xmlns:p14="http://schemas.microsoft.com/office/powerpoint/2010/main" val="866757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853EEF-4486-9A49-AA41-24FBB456E07D}"/>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ART.36, COMMA 2, DEL D.L.248/1997</a:t>
            </a:r>
          </a:p>
        </p:txBody>
      </p:sp>
      <p:sp>
        <p:nvSpPr>
          <p:cNvPr id="3" name="Segnaposto contenuto 2">
            <a:extLst>
              <a:ext uri="{FF2B5EF4-FFF2-40B4-BE49-F238E27FC236}">
                <a16:creationId xmlns:a16="http://schemas.microsoft.com/office/drawing/2014/main" id="{3527AD8E-451F-2045-AEA0-7946C5F49DD0}"/>
              </a:ext>
            </a:extLst>
          </p:cNvPr>
          <p:cNvSpPr>
            <a:spLocks noGrp="1"/>
          </p:cNvSpPr>
          <p:nvPr>
            <p:ph idx="1"/>
          </p:nvPr>
        </p:nvSpPr>
        <p:spPr/>
        <p:txBody>
          <a:bodyPr vert="horz" lIns="91440" tIns="45720" rIns="91440" bIns="45720" rtlCol="0">
            <a:normAutofit lnSpcReduction="10000"/>
          </a:bodyPr>
          <a:lstStyle/>
          <a:p>
            <a:pPr marL="0" indent="0" algn="just">
              <a:spcBef>
                <a:spcPts val="1800"/>
              </a:spcBef>
              <a:buNone/>
            </a:pPr>
            <a:r>
              <a:rPr lang="it-IT" sz="2400" dirty="0"/>
              <a:t>La riscossione coattiva dei tributi e di tutte le altre entrate degli enti locali continua ad essere effettuata con: </a:t>
            </a:r>
          </a:p>
          <a:p>
            <a:pPr marL="0" indent="0" algn="just">
              <a:spcBef>
                <a:spcPts val="1800"/>
              </a:spcBef>
              <a:buNone/>
            </a:pPr>
            <a:r>
              <a:rPr lang="it-IT" sz="2400" dirty="0"/>
              <a:t>a) </a:t>
            </a:r>
            <a:r>
              <a:rPr lang="it-IT" sz="2400" dirty="0">
                <a:solidFill>
                  <a:srgbClr val="FF0000"/>
                </a:solidFill>
              </a:rPr>
              <a:t>la procedura dell'ingiunzione </a:t>
            </a:r>
            <a:r>
              <a:rPr lang="it-IT" sz="2400" dirty="0"/>
              <a:t>di cui al regio decreto 14 aprile 1910, n. 639, seguendo anche le disposizioni contenute nel titolo II del decreto del Presidente della Repubblica 29 settembre 1973, n. 602, in quanto compatibili, nel caso in cui la riscossione coattiva è svolta in proprio dall'ente locale </a:t>
            </a:r>
            <a:r>
              <a:rPr lang="it-IT" sz="2400" dirty="0">
                <a:solidFill>
                  <a:srgbClr val="FF0000"/>
                </a:solidFill>
              </a:rPr>
              <a:t>o è affidata ai soggetti di cui all'articolo 52, comma 5, lettera b), del decreto legislativo 15 dicembre 1997, n. 446 (Concessionari della Riscossione).</a:t>
            </a:r>
          </a:p>
          <a:p>
            <a:pPr marL="0" indent="0" algn="just">
              <a:spcBef>
                <a:spcPts val="1800"/>
              </a:spcBef>
              <a:buNone/>
            </a:pPr>
            <a:r>
              <a:rPr lang="it-IT" sz="2400" dirty="0"/>
              <a:t>b) la procedura del ruolo di cui al decreto del Presidente della Repubblica 29 settembre 1973, n. 602, se la riscossione coattiva è affidata agli agenti della riscossione di cui all'articolo 3 del decreto-legge 30 settembre 2005, n. 203, convertito, con modificazioni, dalla legge 2 dicembre 2005, n. 248;</a:t>
            </a:r>
          </a:p>
          <a:p>
            <a:pPr marL="0" indent="0" algn="just">
              <a:spcBef>
                <a:spcPts val="1800"/>
              </a:spcBef>
              <a:buNone/>
            </a:pPr>
            <a:endParaRPr lang="it-IT" sz="2400" dirty="0"/>
          </a:p>
          <a:p>
            <a:pPr marL="0" indent="0" algn="just">
              <a:spcBef>
                <a:spcPts val="1800"/>
              </a:spcBef>
              <a:buNone/>
            </a:pPr>
            <a:endParaRPr lang="it-IT" sz="2400" dirty="0"/>
          </a:p>
        </p:txBody>
      </p:sp>
      <p:sp>
        <p:nvSpPr>
          <p:cNvPr id="4" name="TextBox 3">
            <a:extLst>
              <a:ext uri="{FF2B5EF4-FFF2-40B4-BE49-F238E27FC236}">
                <a16:creationId xmlns:a16="http://schemas.microsoft.com/office/drawing/2014/main" id="{49F353DA-5423-49B7-98BF-5DADD1AFBE87}"/>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D21F942E-9018-7C4A-BE2C-4C60EFF347D9}"/>
              </a:ext>
            </a:extLst>
          </p:cNvPr>
          <p:cNvSpPr>
            <a:spLocks noGrp="1"/>
          </p:cNvSpPr>
          <p:nvPr>
            <p:ph type="ftr" sz="quarter" idx="11"/>
          </p:nvPr>
        </p:nvSpPr>
        <p:spPr/>
        <p:txBody>
          <a:bodyPr/>
          <a:lstStyle/>
          <a:p>
            <a:r>
              <a:rPr lang="it-IT" dirty="0"/>
              <a:t>5</a:t>
            </a:r>
          </a:p>
        </p:txBody>
      </p:sp>
    </p:spTree>
    <p:extLst>
      <p:ext uri="{BB962C8B-B14F-4D97-AF65-F5344CB8AC3E}">
        <p14:creationId xmlns:p14="http://schemas.microsoft.com/office/powerpoint/2010/main" val="3204219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122869-7E89-0843-911F-C18E3E239ADB}"/>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ART. 7 COMMA 2, D.L. 70/2011 </a:t>
            </a:r>
            <a:br>
              <a:rPr lang="it-IT" sz="4000" b="1" dirty="0">
                <a:latin typeface="+mn-lt"/>
              </a:rPr>
            </a:br>
            <a:endParaRPr lang="it-IT" sz="4000" b="1" dirty="0">
              <a:latin typeface="+mn-lt"/>
            </a:endParaRPr>
          </a:p>
        </p:txBody>
      </p:sp>
      <p:sp>
        <p:nvSpPr>
          <p:cNvPr id="3" name="Segnaposto contenuto 2">
            <a:extLst>
              <a:ext uri="{FF2B5EF4-FFF2-40B4-BE49-F238E27FC236}">
                <a16:creationId xmlns:a16="http://schemas.microsoft.com/office/drawing/2014/main" id="{EB763F76-E124-D04C-8BED-98AFADBC3E70}"/>
              </a:ext>
            </a:extLst>
          </p:cNvPr>
          <p:cNvSpPr>
            <a:spLocks noGrp="1"/>
          </p:cNvSpPr>
          <p:nvPr>
            <p:ph idx="1"/>
          </p:nvPr>
        </p:nvSpPr>
        <p:spPr/>
        <p:txBody>
          <a:bodyPr>
            <a:normAutofit/>
          </a:bodyPr>
          <a:lstStyle/>
          <a:p>
            <a:pPr marL="0" indent="0" algn="just">
              <a:spcBef>
                <a:spcPts val="1800"/>
              </a:spcBef>
              <a:buNone/>
            </a:pPr>
            <a:r>
              <a:rPr lang="it-IT" sz="2400" dirty="0"/>
              <a:t>I Comuni effettuano la riscossione coattiva delle proprie entrate, anche     tributarie: </a:t>
            </a:r>
          </a:p>
          <a:p>
            <a:pPr algn="just">
              <a:spcBef>
                <a:spcPts val="1800"/>
              </a:spcBef>
            </a:pPr>
            <a:r>
              <a:rPr lang="it-IT" sz="2400" dirty="0"/>
              <a:t>sulla base dell'ingiunzione prevista dal testo unico di cui al regio decreto 14 aprile 1910, n. 639, che costituisce titolo esecutivo, </a:t>
            </a:r>
            <a:r>
              <a:rPr lang="it-IT" sz="2400" dirty="0" err="1"/>
              <a:t>nonche</a:t>
            </a:r>
            <a:r>
              <a:rPr lang="it-IT" sz="2400" dirty="0"/>
              <a:t>́ secondo le disposizioni del titolo II del decreto del Presidente della Repubblica 29 settembre 1973, n. 602, in quanto compatibili, comunque nel rispetto dei limiti di importo e delle condizioni stabilite per gli agenti della riscossione in caso di iscrizione ipotecaria e di espropriazione forzata immobiliare. </a:t>
            </a:r>
          </a:p>
          <a:p>
            <a:pPr algn="just">
              <a:spcBef>
                <a:spcPts val="1800"/>
              </a:spcBef>
            </a:pPr>
            <a:endParaRPr lang="it-IT" sz="2400" dirty="0"/>
          </a:p>
        </p:txBody>
      </p:sp>
      <p:sp>
        <p:nvSpPr>
          <p:cNvPr id="4" name="TextBox 3">
            <a:extLst>
              <a:ext uri="{FF2B5EF4-FFF2-40B4-BE49-F238E27FC236}">
                <a16:creationId xmlns:a16="http://schemas.microsoft.com/office/drawing/2014/main" id="{63D2428E-0D71-4645-8F62-E039955C34F3}"/>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50B84520-DBB1-FB45-A5FD-570CBEFCE5F4}"/>
              </a:ext>
            </a:extLst>
          </p:cNvPr>
          <p:cNvSpPr>
            <a:spLocks noGrp="1"/>
          </p:cNvSpPr>
          <p:nvPr>
            <p:ph type="ftr" sz="quarter" idx="11"/>
          </p:nvPr>
        </p:nvSpPr>
        <p:spPr/>
        <p:txBody>
          <a:bodyPr/>
          <a:lstStyle/>
          <a:p>
            <a:r>
              <a:rPr lang="it-IT" dirty="0"/>
              <a:t>6</a:t>
            </a:r>
          </a:p>
        </p:txBody>
      </p:sp>
    </p:spTree>
    <p:extLst>
      <p:ext uri="{BB962C8B-B14F-4D97-AF65-F5344CB8AC3E}">
        <p14:creationId xmlns:p14="http://schemas.microsoft.com/office/powerpoint/2010/main" val="3605466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595273-2FC6-194D-8DE9-15336806A3CD}"/>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D:L. 209/2002- ART .4 </a:t>
            </a:r>
            <a:br>
              <a:rPr lang="it-IT" sz="4000" b="1" dirty="0">
                <a:latin typeface="+mn-lt"/>
              </a:rPr>
            </a:br>
            <a:endParaRPr lang="it-IT" sz="4000" b="1" dirty="0">
              <a:latin typeface="+mn-lt"/>
            </a:endParaRPr>
          </a:p>
        </p:txBody>
      </p:sp>
      <p:sp>
        <p:nvSpPr>
          <p:cNvPr id="3" name="Segnaposto contenuto 2">
            <a:extLst>
              <a:ext uri="{FF2B5EF4-FFF2-40B4-BE49-F238E27FC236}">
                <a16:creationId xmlns:a16="http://schemas.microsoft.com/office/drawing/2014/main" id="{FD8912CA-3CB0-5F4A-AE12-1661F5C82738}"/>
              </a:ext>
            </a:extLst>
          </p:cNvPr>
          <p:cNvSpPr>
            <a:spLocks noGrp="1"/>
          </p:cNvSpPr>
          <p:nvPr>
            <p:ph idx="1"/>
          </p:nvPr>
        </p:nvSpPr>
        <p:spPr/>
        <p:txBody>
          <a:bodyPr>
            <a:normAutofit/>
          </a:bodyPr>
          <a:lstStyle/>
          <a:p>
            <a:pPr marL="0" indent="0" algn="just">
              <a:buNone/>
            </a:pPr>
            <a:r>
              <a:rPr lang="it-IT" sz="2400" dirty="0"/>
              <a:t>2-sexies. I comuni e i concessionari iscritti all'albo di cui all'articolo 53 del decreto legislativo 15 dicembre 1997, n. 446, di seguito denominati «concessionari», procedono alla riscossione coattiva delle somme risultanti dall'ingiunzione prevista dal testo unico di cui al regio decreto 14 aprile 1910, n. 639, secondo le disposizioni contenute nel titolo II del decreto del Presidente della Repubblica 29 settembre 1973, n. 602, in quanto compatibili . </a:t>
            </a:r>
          </a:p>
          <a:p>
            <a:pPr algn="just"/>
            <a:endParaRPr lang="it-IT" sz="2400" dirty="0"/>
          </a:p>
        </p:txBody>
      </p:sp>
      <p:sp>
        <p:nvSpPr>
          <p:cNvPr id="4" name="TextBox 3">
            <a:extLst>
              <a:ext uri="{FF2B5EF4-FFF2-40B4-BE49-F238E27FC236}">
                <a16:creationId xmlns:a16="http://schemas.microsoft.com/office/drawing/2014/main" id="{6A3BE0EC-BCFB-498A-9B1A-144955A0EF5B}"/>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1AAA3698-FF87-0940-B822-FC8EF92C4832}"/>
              </a:ext>
            </a:extLst>
          </p:cNvPr>
          <p:cNvSpPr>
            <a:spLocks noGrp="1"/>
          </p:cNvSpPr>
          <p:nvPr>
            <p:ph type="ftr" sz="quarter" idx="11"/>
          </p:nvPr>
        </p:nvSpPr>
        <p:spPr/>
        <p:txBody>
          <a:bodyPr/>
          <a:lstStyle/>
          <a:p>
            <a:r>
              <a:rPr lang="it-IT" dirty="0"/>
              <a:t>7</a:t>
            </a:r>
          </a:p>
        </p:txBody>
      </p:sp>
    </p:spTree>
    <p:extLst>
      <p:ext uri="{BB962C8B-B14F-4D97-AF65-F5344CB8AC3E}">
        <p14:creationId xmlns:p14="http://schemas.microsoft.com/office/powerpoint/2010/main" val="3316544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4BE8CA-608B-154B-8BBC-05B8ECBF7DAE}"/>
              </a:ext>
            </a:extLst>
          </p:cNvPr>
          <p:cNvSpPr>
            <a:spLocks noGrp="1"/>
          </p:cNvSpPr>
          <p:nvPr>
            <p:ph type="title"/>
          </p:nvPr>
        </p:nvSpPr>
        <p:spPr/>
        <p:txBody>
          <a:bodyPr vert="horz" lIns="91440" tIns="45720" rIns="91440" bIns="45720" rtlCol="0" anchor="ctr">
            <a:normAutofit/>
          </a:bodyPr>
          <a:lstStyle/>
          <a:p>
            <a:pPr algn="ctr"/>
            <a:r>
              <a:rPr lang="it-IT" sz="4000" b="1" dirty="0">
                <a:latin typeface="+mn-lt"/>
              </a:rPr>
              <a:t>RISCOSSIONE DELLE ENTRATE DEGLI ENTI LOCALI</a:t>
            </a:r>
          </a:p>
        </p:txBody>
      </p:sp>
      <p:sp>
        <p:nvSpPr>
          <p:cNvPr id="3" name="Segnaposto contenuto 2">
            <a:extLst>
              <a:ext uri="{FF2B5EF4-FFF2-40B4-BE49-F238E27FC236}">
                <a16:creationId xmlns:a16="http://schemas.microsoft.com/office/drawing/2014/main" id="{5EE271F7-D71C-D943-8F71-A053E012DDBF}"/>
              </a:ext>
            </a:extLst>
          </p:cNvPr>
          <p:cNvSpPr>
            <a:spLocks noGrp="1"/>
          </p:cNvSpPr>
          <p:nvPr>
            <p:ph idx="1"/>
          </p:nvPr>
        </p:nvSpPr>
        <p:spPr/>
        <p:txBody>
          <a:bodyPr>
            <a:normAutofit/>
          </a:bodyPr>
          <a:lstStyle/>
          <a:p>
            <a:pPr algn="just">
              <a:spcBef>
                <a:spcPts val="1800"/>
              </a:spcBef>
            </a:pPr>
            <a:r>
              <a:rPr lang="it-IT" sz="2400" dirty="0"/>
              <a:t>Pertanto nel caso in cui gli Enti Locali affidino la riscossione coattiva ai Concessionari della Riscossione di cui all'articolo 52, comma 5, lettera b), del decreto legislativo 15 dicembre 1997, n. 446 , dovranno emettere l’ingiunzione fiscale di cui al regio decreto 14 aprile 1910, n. 639 e non potranno avvalersi della procedura mediante «ruoli».</a:t>
            </a:r>
          </a:p>
          <a:p>
            <a:pPr algn="just">
              <a:spcBef>
                <a:spcPts val="1800"/>
              </a:spcBef>
            </a:pPr>
            <a:r>
              <a:rPr lang="it-IT" sz="2400" dirty="0"/>
              <a:t>Successivamente la procedura di riscossione attuata dal Concessionario dovrà seguire le regole del D.P.R. 602/1973 in quanto compatibili ( in sostanza le medesime disposizioni previste per la riscossione delle entrate erariali applicate dalla Agenzia delle Entrate-Riscossione).</a:t>
            </a:r>
          </a:p>
        </p:txBody>
      </p:sp>
      <p:sp>
        <p:nvSpPr>
          <p:cNvPr id="4" name="TextBox 3">
            <a:extLst>
              <a:ext uri="{FF2B5EF4-FFF2-40B4-BE49-F238E27FC236}">
                <a16:creationId xmlns:a16="http://schemas.microsoft.com/office/drawing/2014/main" id="{3BA664B7-CDCF-40F0-B6FC-A78942C6D956}"/>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5" name="Segnaposto piè di pagina 4">
            <a:extLst>
              <a:ext uri="{FF2B5EF4-FFF2-40B4-BE49-F238E27FC236}">
                <a16:creationId xmlns:a16="http://schemas.microsoft.com/office/drawing/2014/main" id="{3B43C7E0-F2AA-384B-B892-D6D8202F461A}"/>
              </a:ext>
            </a:extLst>
          </p:cNvPr>
          <p:cNvSpPr>
            <a:spLocks noGrp="1"/>
          </p:cNvSpPr>
          <p:nvPr>
            <p:ph type="ftr" sz="quarter" idx="11"/>
          </p:nvPr>
        </p:nvSpPr>
        <p:spPr/>
        <p:txBody>
          <a:bodyPr/>
          <a:lstStyle/>
          <a:p>
            <a:r>
              <a:rPr lang="it-IT" dirty="0"/>
              <a:t>8</a:t>
            </a:r>
          </a:p>
        </p:txBody>
      </p:sp>
    </p:spTree>
    <p:extLst>
      <p:ext uri="{BB962C8B-B14F-4D97-AF65-F5344CB8AC3E}">
        <p14:creationId xmlns:p14="http://schemas.microsoft.com/office/powerpoint/2010/main" val="3671692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F5D311-70B6-1343-A7B9-0D0CE9C273C1}"/>
              </a:ext>
            </a:extLst>
          </p:cNvPr>
          <p:cNvSpPr>
            <a:spLocks noGrp="1"/>
          </p:cNvSpPr>
          <p:nvPr>
            <p:ph type="title"/>
          </p:nvPr>
        </p:nvSpPr>
        <p:spPr>
          <a:xfrm>
            <a:off x="838200" y="365125"/>
            <a:ext cx="10515600" cy="1325563"/>
          </a:xfrm>
        </p:spPr>
        <p:txBody>
          <a:bodyPr vert="horz" lIns="91440" tIns="45720" rIns="91440" bIns="45720" rtlCol="0" anchor="ctr">
            <a:normAutofit/>
          </a:bodyPr>
          <a:lstStyle/>
          <a:p>
            <a:pPr algn="ctr"/>
            <a:r>
              <a:rPr lang="it-IT" sz="4000" b="1" dirty="0">
                <a:latin typeface="+mn-lt"/>
              </a:rPr>
              <a:t>DPR 602/73 – TITOLO II –ART.45-86 </a:t>
            </a:r>
            <a:br>
              <a:rPr lang="it-IT" sz="4000" b="1" dirty="0">
                <a:latin typeface="+mn-lt"/>
              </a:rPr>
            </a:br>
            <a:endParaRPr lang="it-IT" sz="4000" b="1" dirty="0">
              <a:latin typeface="+mn-lt"/>
            </a:endParaRPr>
          </a:p>
        </p:txBody>
      </p:sp>
      <p:graphicFrame>
        <p:nvGraphicFramePr>
          <p:cNvPr id="4" name="Segnaposto contenuto 3">
            <a:extLst>
              <a:ext uri="{FF2B5EF4-FFF2-40B4-BE49-F238E27FC236}">
                <a16:creationId xmlns:a16="http://schemas.microsoft.com/office/drawing/2014/main" id="{B654BEC3-5B92-5D46-8BCC-B2B5E17A6C6E}"/>
              </a:ext>
            </a:extLst>
          </p:cNvPr>
          <p:cNvGraphicFramePr>
            <a:graphicFrameLocks noGrp="1"/>
          </p:cNvGraphicFramePr>
          <p:nvPr>
            <p:ph idx="1"/>
            <p:extLst>
              <p:ext uri="{D42A27DB-BD31-4B8C-83A1-F6EECF244321}">
                <p14:modId xmlns:p14="http://schemas.microsoft.com/office/powerpoint/2010/main" val="2531205503"/>
              </p:ext>
            </p:extLst>
          </p:nvPr>
        </p:nvGraphicFramePr>
        <p:xfrm>
          <a:off x="1787906" y="1245535"/>
          <a:ext cx="8935784" cy="4954502"/>
        </p:xfrm>
        <a:graphic>
          <a:graphicData uri="http://schemas.openxmlformats.org/drawingml/2006/table">
            <a:tbl>
              <a:tblPr/>
              <a:tblGrid>
                <a:gridCol w="4467892">
                  <a:extLst>
                    <a:ext uri="{9D8B030D-6E8A-4147-A177-3AD203B41FA5}">
                      <a16:colId xmlns:a16="http://schemas.microsoft.com/office/drawing/2014/main" val="3876125626"/>
                    </a:ext>
                  </a:extLst>
                </a:gridCol>
                <a:gridCol w="4467892">
                  <a:extLst>
                    <a:ext uri="{9D8B030D-6E8A-4147-A177-3AD203B41FA5}">
                      <a16:colId xmlns:a16="http://schemas.microsoft.com/office/drawing/2014/main" val="3047084019"/>
                    </a:ext>
                  </a:extLst>
                </a:gridCol>
              </a:tblGrid>
              <a:tr h="4351338">
                <a:tc>
                  <a:txBody>
                    <a:bodyPr/>
                    <a:lstStyle/>
                    <a:p>
                      <a:r>
                        <a:rPr lang="it-IT" sz="1000" dirty="0">
                          <a:solidFill>
                            <a:schemeClr val="tx1"/>
                          </a:solidFill>
                          <a:effectLst/>
                          <a:latin typeface="CIDFont+F4"/>
                        </a:rPr>
                        <a:t>Capo I</a:t>
                      </a:r>
                      <a:br>
                        <a:rPr lang="it-IT" sz="1000" dirty="0">
                          <a:solidFill>
                            <a:schemeClr val="tx1"/>
                          </a:solidFill>
                          <a:effectLst/>
                          <a:latin typeface="CIDFont+F4"/>
                        </a:rPr>
                      </a:br>
                      <a:r>
                        <a:rPr lang="it-IT" sz="1000" dirty="0">
                          <a:solidFill>
                            <a:schemeClr val="tx1"/>
                          </a:solidFill>
                          <a:effectLst/>
                          <a:latin typeface="CIDFont+F4"/>
                        </a:rPr>
                        <a:t>DISPOSIZIONI GENERALI</a:t>
                      </a:r>
                      <a:br>
                        <a:rPr lang="it-IT" sz="1000" dirty="0">
                          <a:solidFill>
                            <a:schemeClr val="tx1"/>
                          </a:solidFill>
                          <a:effectLst/>
                          <a:latin typeface="CIDFont+F4"/>
                        </a:rPr>
                      </a:br>
                      <a:r>
                        <a:rPr lang="it-IT" sz="1000" dirty="0">
                          <a:solidFill>
                            <a:schemeClr val="tx1"/>
                          </a:solidFill>
                          <a:effectLst/>
                          <a:latin typeface="CIDFont+F4"/>
                        </a:rPr>
                        <a:t>Art. 45 (Riscossione coattiva)</a:t>
                      </a:r>
                      <a:br>
                        <a:rPr lang="it-IT" sz="1000" dirty="0">
                          <a:solidFill>
                            <a:schemeClr val="tx1"/>
                          </a:solidFill>
                          <a:effectLst/>
                          <a:latin typeface="CIDFont+F4"/>
                        </a:rPr>
                      </a:br>
                      <a:r>
                        <a:rPr lang="it-IT" sz="1000" dirty="0">
                          <a:solidFill>
                            <a:schemeClr val="tx1"/>
                          </a:solidFill>
                          <a:effectLst/>
                          <a:latin typeface="CIDFont+F4"/>
                        </a:rPr>
                        <a:t>Art. 46 (Delega ad altro concessionario)</a:t>
                      </a:r>
                      <a:br>
                        <a:rPr lang="it-IT" sz="1000" dirty="0">
                          <a:solidFill>
                            <a:schemeClr val="tx1"/>
                          </a:solidFill>
                          <a:effectLst/>
                          <a:latin typeface="CIDFont+F4"/>
                        </a:rPr>
                      </a:br>
                      <a:r>
                        <a:rPr lang="it-IT" sz="1000" dirty="0">
                          <a:solidFill>
                            <a:schemeClr val="tx1"/>
                          </a:solidFill>
                          <a:effectLst/>
                          <a:latin typeface="CIDFont+F4"/>
                        </a:rPr>
                        <a:t>Art. 47 (Gratuità delle trascrizioni, iscrizioni e cancellazioni di pignoramenti e ipoteche)</a:t>
                      </a:r>
                      <a:br>
                        <a:rPr lang="it-IT" sz="1000" dirty="0">
                          <a:solidFill>
                            <a:schemeClr val="tx1"/>
                          </a:solidFill>
                          <a:effectLst/>
                          <a:latin typeface="CIDFont+F4"/>
                        </a:rPr>
                      </a:br>
                      <a:r>
                        <a:rPr lang="it-IT" sz="1000" dirty="0">
                          <a:solidFill>
                            <a:schemeClr val="tx1"/>
                          </a:solidFill>
                          <a:effectLst/>
                          <a:latin typeface="CIDFont+F4"/>
                        </a:rPr>
                        <a:t>Art. 47-bis (Gratuità di altre </a:t>
                      </a:r>
                      <a:r>
                        <a:rPr lang="it-IT" sz="1000" dirty="0" err="1">
                          <a:solidFill>
                            <a:schemeClr val="tx1"/>
                          </a:solidFill>
                          <a:effectLst/>
                          <a:latin typeface="CIDFont+F4"/>
                        </a:rPr>
                        <a:t>attivita</a:t>
                      </a:r>
                      <a:r>
                        <a:rPr lang="it-IT" sz="1000" dirty="0">
                          <a:solidFill>
                            <a:schemeClr val="tx1"/>
                          </a:solidFill>
                          <a:effectLst/>
                          <a:latin typeface="CIDFont+F4"/>
                        </a:rPr>
                        <a:t>̀ e misura dell'imposta di registro sui trasferimenti coattivi di beni mobili)</a:t>
                      </a:r>
                      <a:br>
                        <a:rPr lang="it-IT" sz="1000" dirty="0">
                          <a:solidFill>
                            <a:schemeClr val="tx1"/>
                          </a:solidFill>
                          <a:effectLst/>
                          <a:latin typeface="CIDFont+F4"/>
                        </a:rPr>
                      </a:br>
                      <a:r>
                        <a:rPr lang="it-IT" sz="1000" dirty="0">
                          <a:solidFill>
                            <a:schemeClr val="tx1"/>
                          </a:solidFill>
                          <a:effectLst/>
                          <a:latin typeface="CIDFont+F4"/>
                        </a:rPr>
                        <a:t>Art. 48 (Tasse e diritti per atti giudiziari)</a:t>
                      </a:r>
                      <a:br>
                        <a:rPr lang="it-IT" sz="1000" dirty="0">
                          <a:solidFill>
                            <a:schemeClr val="tx1"/>
                          </a:solidFill>
                          <a:effectLst/>
                          <a:latin typeface="CIDFont+F4"/>
                        </a:rPr>
                      </a:br>
                      <a:r>
                        <a:rPr lang="it-IT" sz="1000" dirty="0">
                          <a:solidFill>
                            <a:schemeClr val="tx1"/>
                          </a:solidFill>
                          <a:effectLst/>
                          <a:latin typeface="CIDFont+F4"/>
                        </a:rPr>
                        <a:t>Art. 48-bis (Disposizioni sui pagamenti delle pubbliche amministrazioni)</a:t>
                      </a:r>
                      <a:br>
                        <a:rPr lang="it-IT" sz="1000" dirty="0">
                          <a:solidFill>
                            <a:schemeClr val="tx1"/>
                          </a:solidFill>
                          <a:effectLst/>
                          <a:latin typeface="CIDFont+F4"/>
                        </a:rPr>
                      </a:br>
                      <a:r>
                        <a:rPr lang="it-IT" sz="1000" dirty="0">
                          <a:solidFill>
                            <a:schemeClr val="tx1"/>
                          </a:solidFill>
                          <a:effectLst/>
                          <a:latin typeface="CIDFont+F4"/>
                        </a:rPr>
                        <a:t>Capo II</a:t>
                      </a:r>
                      <a:br>
                        <a:rPr lang="it-IT" sz="1000" dirty="0">
                          <a:solidFill>
                            <a:schemeClr val="tx1"/>
                          </a:solidFill>
                          <a:effectLst/>
                          <a:latin typeface="CIDFont+F4"/>
                        </a:rPr>
                      </a:br>
                      <a:r>
                        <a:rPr lang="it-IT" sz="1000" dirty="0">
                          <a:solidFill>
                            <a:schemeClr val="tx1"/>
                          </a:solidFill>
                          <a:effectLst/>
                          <a:latin typeface="CIDFont+F4"/>
                        </a:rPr>
                        <a:t>ESPROPRIAZIONE FORZATA</a:t>
                      </a:r>
                      <a:br>
                        <a:rPr lang="it-IT" sz="1000" dirty="0">
                          <a:solidFill>
                            <a:schemeClr val="tx1"/>
                          </a:solidFill>
                          <a:effectLst/>
                          <a:latin typeface="CIDFont+F4"/>
                        </a:rPr>
                      </a:br>
                      <a:r>
                        <a:rPr lang="it-IT" sz="1000" dirty="0">
                          <a:solidFill>
                            <a:schemeClr val="tx1"/>
                          </a:solidFill>
                          <a:effectLst/>
                          <a:latin typeface="CIDFont+F4"/>
                        </a:rPr>
                        <a:t>Sezione I</a:t>
                      </a:r>
                      <a:br>
                        <a:rPr lang="it-IT" sz="1000" dirty="0">
                          <a:solidFill>
                            <a:schemeClr val="tx1"/>
                          </a:solidFill>
                          <a:effectLst/>
                          <a:latin typeface="CIDFont+F4"/>
                        </a:rPr>
                      </a:br>
                      <a:r>
                        <a:rPr lang="it-IT" sz="1000" dirty="0">
                          <a:solidFill>
                            <a:schemeClr val="tx1"/>
                          </a:solidFill>
                          <a:effectLst/>
                          <a:latin typeface="CIDFont+F4"/>
                        </a:rPr>
                        <a:t>Disposizioni generali</a:t>
                      </a:r>
                      <a:br>
                        <a:rPr lang="it-IT" sz="1000" dirty="0">
                          <a:solidFill>
                            <a:schemeClr val="tx1"/>
                          </a:solidFill>
                          <a:effectLst/>
                          <a:latin typeface="CIDFont+F4"/>
                        </a:rPr>
                      </a:br>
                      <a:r>
                        <a:rPr lang="it-IT" sz="1000" dirty="0">
                          <a:solidFill>
                            <a:schemeClr val="tx1"/>
                          </a:solidFill>
                          <a:effectLst/>
                          <a:latin typeface="CIDFont+F4"/>
                        </a:rPr>
                        <a:t>Art. 49 (Espropriazione forzata)</a:t>
                      </a:r>
                      <a:br>
                        <a:rPr lang="it-IT" sz="1000" dirty="0">
                          <a:solidFill>
                            <a:schemeClr val="tx1"/>
                          </a:solidFill>
                          <a:effectLst/>
                          <a:latin typeface="CIDFont+F4"/>
                        </a:rPr>
                      </a:br>
                      <a:r>
                        <a:rPr lang="it-IT" sz="1000" dirty="0">
                          <a:solidFill>
                            <a:schemeClr val="tx1"/>
                          </a:solidFill>
                          <a:effectLst/>
                          <a:latin typeface="CIDFont+F4"/>
                        </a:rPr>
                        <a:t>Art. 50 (Termine per l'inizio dell'esecuzione)</a:t>
                      </a:r>
                      <a:br>
                        <a:rPr lang="it-IT" sz="1000" dirty="0">
                          <a:solidFill>
                            <a:schemeClr val="tx1"/>
                          </a:solidFill>
                          <a:effectLst/>
                          <a:latin typeface="CIDFont+F4"/>
                        </a:rPr>
                      </a:br>
                      <a:r>
                        <a:rPr lang="it-IT" sz="1000" dirty="0">
                          <a:solidFill>
                            <a:schemeClr val="tx1"/>
                          </a:solidFill>
                          <a:effectLst/>
                          <a:latin typeface="CIDFont+F4"/>
                        </a:rPr>
                        <a:t>Art. 51 (Surroga del concessionario in procedimenti esecutivi </a:t>
                      </a:r>
                      <a:r>
                        <a:rPr lang="it-IT" sz="1000" dirty="0" err="1">
                          <a:solidFill>
                            <a:schemeClr val="tx1"/>
                          </a:solidFill>
                          <a:effectLst/>
                          <a:latin typeface="CIDFont+F4"/>
                        </a:rPr>
                        <a:t>gia</a:t>
                      </a:r>
                      <a:r>
                        <a:rPr lang="it-IT" sz="1000" dirty="0">
                          <a:solidFill>
                            <a:schemeClr val="tx1"/>
                          </a:solidFill>
                          <a:effectLst/>
                          <a:latin typeface="CIDFont+F4"/>
                        </a:rPr>
                        <a:t>̀ iniziati)</a:t>
                      </a:r>
                      <a:br>
                        <a:rPr lang="it-IT" sz="1000" dirty="0">
                          <a:solidFill>
                            <a:schemeClr val="tx1"/>
                          </a:solidFill>
                          <a:effectLst/>
                          <a:latin typeface="CIDFont+F4"/>
                        </a:rPr>
                      </a:br>
                      <a:r>
                        <a:rPr lang="it-IT" sz="1000" dirty="0">
                          <a:solidFill>
                            <a:schemeClr val="tx1"/>
                          </a:solidFill>
                          <a:effectLst/>
                          <a:latin typeface="CIDFont+F4"/>
                        </a:rPr>
                        <a:t>Art. 52 (Procedimento di vendita)</a:t>
                      </a:r>
                      <a:br>
                        <a:rPr lang="it-IT" sz="1000" dirty="0">
                          <a:solidFill>
                            <a:schemeClr val="tx1"/>
                          </a:solidFill>
                          <a:effectLst/>
                          <a:latin typeface="CIDFont+F4"/>
                        </a:rPr>
                      </a:br>
                      <a:r>
                        <a:rPr lang="it-IT" sz="1000" dirty="0">
                          <a:solidFill>
                            <a:schemeClr val="tx1"/>
                          </a:solidFill>
                          <a:effectLst/>
                          <a:latin typeface="CIDFont+F4"/>
                        </a:rPr>
                        <a:t>Art. 53 (Cessazione dell'efficacia del pignoramento e cancellazione della trascrizione)</a:t>
                      </a:r>
                      <a:br>
                        <a:rPr lang="it-IT" sz="1000" dirty="0">
                          <a:solidFill>
                            <a:schemeClr val="tx1"/>
                          </a:solidFill>
                          <a:effectLst/>
                          <a:latin typeface="CIDFont+F4"/>
                        </a:rPr>
                      </a:br>
                      <a:r>
                        <a:rPr lang="it-IT" sz="1000" dirty="0">
                          <a:solidFill>
                            <a:schemeClr val="tx1"/>
                          </a:solidFill>
                          <a:effectLst/>
                          <a:latin typeface="CIDFont+F4"/>
                        </a:rPr>
                        <a:t>Art. 54 (Intervento dei creditori)</a:t>
                      </a:r>
                      <a:br>
                        <a:rPr lang="it-IT" sz="1000" dirty="0">
                          <a:solidFill>
                            <a:schemeClr val="tx1"/>
                          </a:solidFill>
                          <a:effectLst/>
                          <a:latin typeface="CIDFont+F4"/>
                        </a:rPr>
                      </a:br>
                      <a:r>
                        <a:rPr lang="it-IT" sz="1000" dirty="0">
                          <a:solidFill>
                            <a:schemeClr val="tx1"/>
                          </a:solidFill>
                          <a:effectLst/>
                          <a:latin typeface="CIDFont+F4"/>
                        </a:rPr>
                        <a:t>Art. 55 (Divieto per il concessionario di acquisto dei beni pignorati)</a:t>
                      </a:r>
                      <a:br>
                        <a:rPr lang="it-IT" sz="1000" dirty="0">
                          <a:solidFill>
                            <a:schemeClr val="tx1"/>
                          </a:solidFill>
                          <a:effectLst/>
                          <a:latin typeface="CIDFont+F4"/>
                        </a:rPr>
                      </a:br>
                      <a:r>
                        <a:rPr lang="it-IT" sz="1000" dirty="0">
                          <a:solidFill>
                            <a:schemeClr val="tx1"/>
                          </a:solidFill>
                          <a:effectLst/>
                          <a:latin typeface="CIDFont+F4"/>
                        </a:rPr>
                        <a:t>Art. 56 (Deposito degli atti e del prezzo)</a:t>
                      </a:r>
                      <a:br>
                        <a:rPr lang="it-IT" sz="1000" dirty="0">
                          <a:solidFill>
                            <a:schemeClr val="tx1"/>
                          </a:solidFill>
                          <a:effectLst/>
                          <a:latin typeface="CIDFont+F4"/>
                        </a:rPr>
                      </a:br>
                      <a:r>
                        <a:rPr lang="it-IT" sz="1000" dirty="0">
                          <a:solidFill>
                            <a:schemeClr val="tx1"/>
                          </a:solidFill>
                          <a:effectLst/>
                          <a:latin typeface="CIDFont+F4"/>
                        </a:rPr>
                        <a:t>Art. 57 (Opposizione all'esecuzione o agli atti esecutivi)</a:t>
                      </a:r>
                      <a:br>
                        <a:rPr lang="it-IT" sz="1000" dirty="0">
                          <a:solidFill>
                            <a:schemeClr val="tx1"/>
                          </a:solidFill>
                          <a:effectLst/>
                          <a:latin typeface="CIDFont+F4"/>
                        </a:rPr>
                      </a:br>
                      <a:r>
                        <a:rPr lang="it-IT" sz="1000" dirty="0">
                          <a:solidFill>
                            <a:schemeClr val="tx1"/>
                          </a:solidFill>
                          <a:effectLst/>
                          <a:latin typeface="CIDFont+F4"/>
                        </a:rPr>
                        <a:t>Art. 58 (Opposizione di terzi)</a:t>
                      </a:r>
                      <a:br>
                        <a:rPr lang="it-IT" sz="1000" dirty="0">
                          <a:solidFill>
                            <a:schemeClr val="tx1"/>
                          </a:solidFill>
                          <a:effectLst/>
                          <a:latin typeface="CIDFont+F4"/>
                        </a:rPr>
                      </a:br>
                      <a:r>
                        <a:rPr lang="it-IT" sz="1000" dirty="0">
                          <a:solidFill>
                            <a:schemeClr val="tx1"/>
                          </a:solidFill>
                          <a:effectLst/>
                          <a:latin typeface="CIDFont+F4"/>
                        </a:rPr>
                        <a:t>Art. 59 (Risarcimento dei danni)</a:t>
                      </a:r>
                      <a:br>
                        <a:rPr lang="it-IT" sz="1000" dirty="0">
                          <a:solidFill>
                            <a:schemeClr val="tx1"/>
                          </a:solidFill>
                          <a:effectLst/>
                          <a:latin typeface="CIDFont+F4"/>
                        </a:rPr>
                      </a:br>
                      <a:r>
                        <a:rPr lang="it-IT" sz="1000" dirty="0">
                          <a:solidFill>
                            <a:schemeClr val="tx1"/>
                          </a:solidFill>
                          <a:effectLst/>
                          <a:latin typeface="CIDFont+F4"/>
                        </a:rPr>
                        <a:t>Art. 60 (Sospensione dell'esecuzione)</a:t>
                      </a:r>
                      <a:br>
                        <a:rPr lang="it-IT" sz="1000" dirty="0">
                          <a:solidFill>
                            <a:schemeClr val="tx1"/>
                          </a:solidFill>
                          <a:effectLst/>
                          <a:latin typeface="CIDFont+F4"/>
                        </a:rPr>
                      </a:br>
                      <a:r>
                        <a:rPr lang="it-IT" sz="1000" dirty="0">
                          <a:solidFill>
                            <a:schemeClr val="tx1"/>
                          </a:solidFill>
                          <a:effectLst/>
                          <a:latin typeface="CIDFont+F4"/>
                        </a:rPr>
                        <a:t>Art. 61 (Estinzione del procedimento per pagamento del debito) Sezione II</a:t>
                      </a:r>
                      <a:br>
                        <a:rPr lang="it-IT" sz="1000" dirty="0">
                          <a:solidFill>
                            <a:schemeClr val="tx1"/>
                          </a:solidFill>
                          <a:effectLst/>
                          <a:latin typeface="CIDFont+F4"/>
                        </a:rPr>
                      </a:br>
                      <a:r>
                        <a:rPr lang="it-IT" sz="1000" dirty="0">
                          <a:solidFill>
                            <a:schemeClr val="tx1"/>
                          </a:solidFill>
                          <a:effectLst/>
                          <a:latin typeface="CIDFont+F4"/>
                        </a:rPr>
                        <a:t>Disposizioni particolari in materia di espropriazione mobiliare Art. 62 (Disposizioni particolari sui beni pignorabili)</a:t>
                      </a:r>
                      <a:br>
                        <a:rPr lang="it-IT" sz="1000" dirty="0">
                          <a:solidFill>
                            <a:schemeClr val="tx1"/>
                          </a:solidFill>
                          <a:effectLst/>
                          <a:latin typeface="CIDFont+F4"/>
                        </a:rPr>
                      </a:br>
                      <a:r>
                        <a:rPr lang="it-IT" sz="1000" dirty="0">
                          <a:solidFill>
                            <a:schemeClr val="tx1"/>
                          </a:solidFill>
                          <a:effectLst/>
                          <a:latin typeface="CIDFont+F4"/>
                        </a:rPr>
                        <a:t>Art. 63 (Astensione dal pignoramento)</a:t>
                      </a:r>
                      <a:br>
                        <a:rPr lang="it-IT" sz="1000" dirty="0">
                          <a:solidFill>
                            <a:schemeClr val="tx1"/>
                          </a:solidFill>
                          <a:effectLst/>
                          <a:latin typeface="CIDFont+F4"/>
                        </a:rPr>
                      </a:br>
                      <a:r>
                        <a:rPr lang="it-IT" sz="1000" dirty="0">
                          <a:solidFill>
                            <a:schemeClr val="tx1"/>
                          </a:solidFill>
                          <a:effectLst/>
                          <a:latin typeface="CIDFont+F4"/>
                        </a:rPr>
                        <a:t>Art. 64 (Custodia dei beni pignorati) </a:t>
                      </a:r>
                      <a:endParaRPr lang="it-IT" sz="1000" dirty="0">
                        <a:solidFill>
                          <a:schemeClr val="tx1"/>
                        </a:solidFill>
                        <a:effectLst/>
                      </a:endParaRPr>
                    </a:p>
                  </a:txBody>
                  <a:tcPr marL="77702" marR="77702" marT="38851" marB="38851" anchor="ctr">
                    <a:lnL w="12192" cap="flat" cmpd="sng" algn="ctr">
                      <a:solidFill>
                        <a:srgbClr val="FFFFFF"/>
                      </a:solidFill>
                      <a:prstDash val="solid"/>
                      <a:round/>
                      <a:headEnd type="none" w="med" len="med"/>
                      <a:tailEnd type="none" w="med" len="med"/>
                    </a:lnL>
                    <a:lnR w="12192" cap="flat" cmpd="sng" algn="ctr">
                      <a:solidFill>
                        <a:srgbClr val="FFFFFF"/>
                      </a:solidFill>
                      <a:prstDash val="solid"/>
                      <a:round/>
                      <a:headEnd type="none" w="med" len="med"/>
                      <a:tailEnd type="none" w="med" len="med"/>
                    </a:lnR>
                    <a:lnT w="12192"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noFill/>
                  </a:tcPr>
                </a:tc>
                <a:tc>
                  <a:txBody>
                    <a:bodyPr/>
                    <a:lstStyle/>
                    <a:p>
                      <a:r>
                        <a:rPr lang="it-IT" sz="1000" dirty="0">
                          <a:solidFill>
                            <a:schemeClr val="tx1"/>
                          </a:solidFill>
                          <a:effectLst/>
                          <a:latin typeface="CIDFont+F4"/>
                        </a:rPr>
                        <a:t>Art. 65 (Notifica del verbale di pignoramento) Art. 66 (Avviso di vendita dei beni pignorati) Art. 67 (Incanto anticipato)</a:t>
                      </a:r>
                      <a:br>
                        <a:rPr lang="it-IT" sz="1000" dirty="0">
                          <a:solidFill>
                            <a:schemeClr val="tx1"/>
                          </a:solidFill>
                          <a:effectLst/>
                          <a:latin typeface="CIDFont+F4"/>
                        </a:rPr>
                      </a:br>
                      <a:r>
                        <a:rPr lang="it-IT" sz="1000" dirty="0">
                          <a:solidFill>
                            <a:schemeClr val="tx1"/>
                          </a:solidFill>
                          <a:effectLst/>
                          <a:latin typeface="CIDFont+F4"/>
                        </a:rPr>
                        <a:t>Art. 68 (Prezzo base del primo incanto) </a:t>
                      </a:r>
                      <a:endParaRPr lang="it-IT" sz="1000" dirty="0">
                        <a:solidFill>
                          <a:schemeClr val="tx1"/>
                        </a:solidFill>
                        <a:effectLst/>
                      </a:endParaRPr>
                    </a:p>
                    <a:p>
                      <a:r>
                        <a:rPr lang="it-IT" sz="1000" dirty="0">
                          <a:solidFill>
                            <a:schemeClr val="tx1"/>
                          </a:solidFill>
                          <a:effectLst/>
                          <a:latin typeface="CIDFont+F4"/>
                        </a:rPr>
                        <a:t>Art. 69 (Secondo incanto)</a:t>
                      </a:r>
                      <a:br>
                        <a:rPr lang="it-IT" sz="1000" dirty="0">
                          <a:solidFill>
                            <a:schemeClr val="tx1"/>
                          </a:solidFill>
                          <a:effectLst/>
                          <a:latin typeface="CIDFont+F4"/>
                        </a:rPr>
                      </a:br>
                      <a:r>
                        <a:rPr lang="it-IT" sz="1000" dirty="0">
                          <a:solidFill>
                            <a:schemeClr val="tx1"/>
                          </a:solidFill>
                          <a:effectLst/>
                          <a:latin typeface="CIDFont+F4"/>
                        </a:rPr>
                        <a:t>Art. 70 (Beni invenduti)</a:t>
                      </a:r>
                      <a:br>
                        <a:rPr lang="it-IT" sz="1000" dirty="0">
                          <a:solidFill>
                            <a:schemeClr val="tx1"/>
                          </a:solidFill>
                          <a:effectLst/>
                          <a:latin typeface="CIDFont+F4"/>
                        </a:rPr>
                      </a:br>
                      <a:r>
                        <a:rPr lang="it-IT" sz="1000" dirty="0">
                          <a:solidFill>
                            <a:schemeClr val="tx1"/>
                          </a:solidFill>
                          <a:effectLst/>
                          <a:latin typeface="CIDFont+F4"/>
                        </a:rPr>
                        <a:t>Art. 71 (Intervento degli istituti vendite giudiziarie)</a:t>
                      </a:r>
                      <a:br>
                        <a:rPr lang="it-IT" sz="1000" dirty="0">
                          <a:solidFill>
                            <a:schemeClr val="tx1"/>
                          </a:solidFill>
                          <a:effectLst/>
                          <a:latin typeface="CIDFont+F4"/>
                        </a:rPr>
                      </a:br>
                      <a:r>
                        <a:rPr lang="it-IT" sz="1000" dirty="0">
                          <a:solidFill>
                            <a:schemeClr val="tx1"/>
                          </a:solidFill>
                          <a:effectLst/>
                          <a:latin typeface="CIDFont+F4"/>
                        </a:rPr>
                        <a:t>Sezione III</a:t>
                      </a:r>
                      <a:br>
                        <a:rPr lang="it-IT" sz="1000" dirty="0">
                          <a:solidFill>
                            <a:schemeClr val="tx1"/>
                          </a:solidFill>
                          <a:effectLst/>
                          <a:latin typeface="CIDFont+F4"/>
                        </a:rPr>
                      </a:br>
                      <a:r>
                        <a:rPr lang="it-IT" sz="1000" dirty="0">
                          <a:solidFill>
                            <a:schemeClr val="tx1"/>
                          </a:solidFill>
                          <a:effectLst/>
                          <a:latin typeface="CIDFont+F4"/>
                        </a:rPr>
                        <a:t>Disposizioni particolari in materia di espropriazione presso terzi Art. 72 (Pignoramento di fitti o pigioni)</a:t>
                      </a:r>
                      <a:br>
                        <a:rPr lang="it-IT" sz="1000" dirty="0">
                          <a:solidFill>
                            <a:schemeClr val="tx1"/>
                          </a:solidFill>
                          <a:effectLst/>
                          <a:latin typeface="CIDFont+F4"/>
                        </a:rPr>
                      </a:br>
                      <a:r>
                        <a:rPr lang="it-IT" sz="1000" dirty="0">
                          <a:solidFill>
                            <a:schemeClr val="tx1"/>
                          </a:solidFill>
                          <a:effectLst/>
                          <a:latin typeface="CIDFont+F4"/>
                        </a:rPr>
                        <a:t>Art. 72-bis (Pignoramento dei crediti verso terzi)</a:t>
                      </a:r>
                      <a:br>
                        <a:rPr lang="it-IT" sz="1000" dirty="0">
                          <a:solidFill>
                            <a:schemeClr val="tx1"/>
                          </a:solidFill>
                          <a:effectLst/>
                          <a:latin typeface="CIDFont+F4"/>
                        </a:rPr>
                      </a:br>
                      <a:r>
                        <a:rPr lang="it-IT" sz="1000" dirty="0">
                          <a:solidFill>
                            <a:schemeClr val="tx1"/>
                          </a:solidFill>
                          <a:effectLst/>
                          <a:latin typeface="CIDFont+F4"/>
                        </a:rPr>
                        <a:t>Art. 72-ter (Limiti di </a:t>
                      </a:r>
                      <a:r>
                        <a:rPr lang="it-IT" sz="1000" dirty="0" err="1">
                          <a:solidFill>
                            <a:schemeClr val="tx1"/>
                          </a:solidFill>
                          <a:effectLst/>
                          <a:latin typeface="CIDFont+F4"/>
                        </a:rPr>
                        <a:t>pignorabilita</a:t>
                      </a:r>
                      <a:r>
                        <a:rPr lang="it-IT" sz="1000" dirty="0">
                          <a:solidFill>
                            <a:schemeClr val="tx1"/>
                          </a:solidFill>
                          <a:effectLst/>
                          <a:latin typeface="CIDFont+F4"/>
                        </a:rPr>
                        <a:t>̀)</a:t>
                      </a:r>
                      <a:br>
                        <a:rPr lang="it-IT" sz="1000" dirty="0">
                          <a:solidFill>
                            <a:schemeClr val="tx1"/>
                          </a:solidFill>
                          <a:effectLst/>
                          <a:latin typeface="CIDFont+F4"/>
                        </a:rPr>
                      </a:br>
                      <a:r>
                        <a:rPr lang="it-IT" sz="1000" dirty="0">
                          <a:solidFill>
                            <a:schemeClr val="tx1"/>
                          </a:solidFill>
                          <a:effectLst/>
                          <a:latin typeface="CIDFont+F4"/>
                        </a:rPr>
                        <a:t>Art. 73 (Pignoramento di cose del debitore in possesso di terzi) Art. 74 (Vendita e assegnazione dei crediti pignorati)</a:t>
                      </a:r>
                      <a:br>
                        <a:rPr lang="it-IT" sz="1000" dirty="0">
                          <a:solidFill>
                            <a:schemeClr val="tx1"/>
                          </a:solidFill>
                          <a:effectLst/>
                          <a:latin typeface="CIDFont+F4"/>
                        </a:rPr>
                      </a:br>
                      <a:r>
                        <a:rPr lang="it-IT" sz="1000" dirty="0">
                          <a:solidFill>
                            <a:schemeClr val="tx1"/>
                          </a:solidFill>
                          <a:effectLst/>
                          <a:latin typeface="CIDFont+F4"/>
                        </a:rPr>
                        <a:t>Art. 75 (Pignoramenti presso pubbliche amministrazioni)</a:t>
                      </a:r>
                      <a:br>
                        <a:rPr lang="it-IT" sz="1000" dirty="0">
                          <a:solidFill>
                            <a:schemeClr val="tx1"/>
                          </a:solidFill>
                          <a:effectLst/>
                          <a:latin typeface="CIDFont+F4"/>
                        </a:rPr>
                      </a:br>
                      <a:r>
                        <a:rPr lang="it-IT" sz="1000" dirty="0">
                          <a:solidFill>
                            <a:schemeClr val="tx1"/>
                          </a:solidFill>
                          <a:effectLst/>
                          <a:latin typeface="CIDFont+F4"/>
                        </a:rPr>
                        <a:t>Art. 75-bis (Dichiarazione stragiudiziale del terzo)</a:t>
                      </a:r>
                      <a:br>
                        <a:rPr lang="it-IT" sz="1000" dirty="0">
                          <a:solidFill>
                            <a:schemeClr val="tx1"/>
                          </a:solidFill>
                          <a:effectLst/>
                          <a:latin typeface="CIDFont+F4"/>
                        </a:rPr>
                      </a:br>
                      <a:r>
                        <a:rPr lang="it-IT" sz="1000" dirty="0">
                          <a:solidFill>
                            <a:schemeClr val="tx1"/>
                          </a:solidFill>
                          <a:effectLst/>
                          <a:latin typeface="CIDFont+F4"/>
                        </a:rPr>
                        <a:t>Sezione IV</a:t>
                      </a:r>
                      <a:br>
                        <a:rPr lang="it-IT" sz="1000" dirty="0">
                          <a:solidFill>
                            <a:schemeClr val="tx1"/>
                          </a:solidFill>
                          <a:effectLst/>
                          <a:latin typeface="CIDFont+F4"/>
                        </a:rPr>
                      </a:br>
                      <a:r>
                        <a:rPr lang="it-IT" sz="1000" dirty="0">
                          <a:solidFill>
                            <a:schemeClr val="tx1"/>
                          </a:solidFill>
                          <a:effectLst/>
                          <a:latin typeface="CIDFont+F4"/>
                        </a:rPr>
                        <a:t>Disposizioni particolari in materia di espropriazione immobiliare Art. 76 (Espropriazione immobiliare)</a:t>
                      </a:r>
                      <a:br>
                        <a:rPr lang="it-IT" sz="1000" dirty="0">
                          <a:solidFill>
                            <a:schemeClr val="tx1"/>
                          </a:solidFill>
                          <a:effectLst/>
                          <a:latin typeface="CIDFont+F4"/>
                        </a:rPr>
                      </a:br>
                      <a:r>
                        <a:rPr lang="it-IT" sz="1000" dirty="0">
                          <a:solidFill>
                            <a:schemeClr val="tx1"/>
                          </a:solidFill>
                          <a:effectLst/>
                          <a:latin typeface="CIDFont+F4"/>
                        </a:rPr>
                        <a:t>Art. 77 (Iscrizione di ipoteca)</a:t>
                      </a:r>
                      <a:br>
                        <a:rPr lang="it-IT" sz="1000" dirty="0">
                          <a:solidFill>
                            <a:schemeClr val="tx1"/>
                          </a:solidFill>
                          <a:effectLst/>
                          <a:latin typeface="CIDFont+F4"/>
                        </a:rPr>
                      </a:br>
                      <a:r>
                        <a:rPr lang="it-IT" sz="1000" dirty="0">
                          <a:solidFill>
                            <a:schemeClr val="tx1"/>
                          </a:solidFill>
                          <a:effectLst/>
                          <a:latin typeface="CIDFont+F4"/>
                        </a:rPr>
                        <a:t>Art. 78 (Avviso di vendita)</a:t>
                      </a:r>
                      <a:br>
                        <a:rPr lang="it-IT" sz="1000" dirty="0">
                          <a:solidFill>
                            <a:schemeClr val="tx1"/>
                          </a:solidFill>
                          <a:effectLst/>
                          <a:latin typeface="CIDFont+F4"/>
                        </a:rPr>
                      </a:br>
                      <a:r>
                        <a:rPr lang="it-IT" sz="1000" dirty="0">
                          <a:solidFill>
                            <a:schemeClr val="tx1"/>
                          </a:solidFill>
                          <a:effectLst/>
                          <a:latin typeface="CIDFont+F4"/>
                        </a:rPr>
                        <a:t>Art. 79 (Prezzo base e cauzione)</a:t>
                      </a:r>
                      <a:br>
                        <a:rPr lang="it-IT" sz="1000" dirty="0">
                          <a:solidFill>
                            <a:schemeClr val="tx1"/>
                          </a:solidFill>
                          <a:effectLst/>
                          <a:latin typeface="CIDFont+F4"/>
                        </a:rPr>
                      </a:br>
                      <a:r>
                        <a:rPr lang="it-IT" sz="1000" dirty="0">
                          <a:solidFill>
                            <a:schemeClr val="tx1"/>
                          </a:solidFill>
                          <a:effectLst/>
                          <a:latin typeface="CIDFont+F4"/>
                        </a:rPr>
                        <a:t>Art. 80 (Pubblicazione e notificazione dell'avviso di vendita)</a:t>
                      </a:r>
                      <a:br>
                        <a:rPr lang="it-IT" sz="1000" dirty="0">
                          <a:solidFill>
                            <a:schemeClr val="tx1"/>
                          </a:solidFill>
                          <a:effectLst/>
                          <a:latin typeface="CIDFont+F4"/>
                        </a:rPr>
                      </a:br>
                      <a:r>
                        <a:rPr lang="it-IT" sz="1000" dirty="0">
                          <a:solidFill>
                            <a:schemeClr val="tx1"/>
                          </a:solidFill>
                          <a:effectLst/>
                          <a:latin typeface="CIDFont+F4"/>
                        </a:rPr>
                        <a:t>Art. 81 (Secondo e terzo incanto)</a:t>
                      </a:r>
                      <a:br>
                        <a:rPr lang="it-IT" sz="1000" dirty="0">
                          <a:solidFill>
                            <a:schemeClr val="tx1"/>
                          </a:solidFill>
                          <a:effectLst/>
                          <a:latin typeface="CIDFont+F4"/>
                        </a:rPr>
                      </a:br>
                      <a:r>
                        <a:rPr lang="it-IT" sz="1000" dirty="0">
                          <a:solidFill>
                            <a:schemeClr val="tx1"/>
                          </a:solidFill>
                          <a:effectLst/>
                          <a:latin typeface="CIDFont+F4"/>
                        </a:rPr>
                        <a:t>Art. 82 (Versamento del prezzo)</a:t>
                      </a:r>
                      <a:br>
                        <a:rPr lang="it-IT" sz="1000" dirty="0">
                          <a:solidFill>
                            <a:schemeClr val="tx1"/>
                          </a:solidFill>
                          <a:effectLst/>
                          <a:latin typeface="CIDFont+F4"/>
                        </a:rPr>
                      </a:br>
                      <a:r>
                        <a:rPr lang="it-IT" sz="1000" dirty="0">
                          <a:solidFill>
                            <a:schemeClr val="tx1"/>
                          </a:solidFill>
                          <a:effectLst/>
                          <a:latin typeface="CIDFont+F4"/>
                        </a:rPr>
                        <a:t>Art. 83 (Progetto di distribuzione)</a:t>
                      </a:r>
                      <a:br>
                        <a:rPr lang="it-IT" sz="1000" dirty="0">
                          <a:solidFill>
                            <a:schemeClr val="tx1"/>
                          </a:solidFill>
                          <a:effectLst/>
                          <a:latin typeface="CIDFont+F4"/>
                        </a:rPr>
                      </a:br>
                      <a:r>
                        <a:rPr lang="it-IT" sz="1000" dirty="0">
                          <a:solidFill>
                            <a:schemeClr val="tx1"/>
                          </a:solidFill>
                          <a:effectLst/>
                          <a:latin typeface="CIDFont+F4"/>
                        </a:rPr>
                        <a:t>Art. 84 (Distribuzione della somma ricavata)</a:t>
                      </a:r>
                      <a:br>
                        <a:rPr lang="it-IT" sz="1000" dirty="0">
                          <a:solidFill>
                            <a:schemeClr val="tx1"/>
                          </a:solidFill>
                          <a:effectLst/>
                          <a:latin typeface="CIDFont+F4"/>
                        </a:rPr>
                      </a:br>
                      <a:r>
                        <a:rPr lang="it-IT" sz="1000" dirty="0">
                          <a:solidFill>
                            <a:schemeClr val="tx1"/>
                          </a:solidFill>
                          <a:effectLst/>
                          <a:latin typeface="CIDFont+F4"/>
                        </a:rPr>
                        <a:t>Art. 85 (Assegnazione dell'immobile allo Stato)</a:t>
                      </a:r>
                      <a:br>
                        <a:rPr lang="it-IT" sz="1000" dirty="0">
                          <a:solidFill>
                            <a:schemeClr val="tx1"/>
                          </a:solidFill>
                          <a:effectLst/>
                          <a:latin typeface="CIDFont+F4"/>
                        </a:rPr>
                      </a:br>
                      <a:r>
                        <a:rPr lang="it-IT" sz="1000" dirty="0">
                          <a:solidFill>
                            <a:schemeClr val="tx1"/>
                          </a:solidFill>
                          <a:effectLst/>
                          <a:latin typeface="CIDFont+F4"/>
                        </a:rPr>
                        <a:t>Capo III</a:t>
                      </a:r>
                      <a:br>
                        <a:rPr lang="it-IT" sz="1000" dirty="0">
                          <a:solidFill>
                            <a:schemeClr val="tx1"/>
                          </a:solidFill>
                          <a:effectLst/>
                          <a:latin typeface="CIDFont+F4"/>
                        </a:rPr>
                      </a:br>
                      <a:r>
                        <a:rPr lang="it-IT" sz="1000" dirty="0">
                          <a:solidFill>
                            <a:schemeClr val="tx1"/>
                          </a:solidFill>
                          <a:effectLst/>
                          <a:latin typeface="CIDFont+F4"/>
                        </a:rPr>
                        <a:t>DISPOSIZIONI PARTICOLARI IN MATERIA DI ESPROPRIAZIONE DI BENI MOBILI REGISTRATI</a:t>
                      </a:r>
                      <a:br>
                        <a:rPr lang="it-IT" sz="1000" dirty="0">
                          <a:solidFill>
                            <a:schemeClr val="tx1"/>
                          </a:solidFill>
                          <a:effectLst/>
                          <a:latin typeface="CIDFont+F4"/>
                        </a:rPr>
                      </a:br>
                      <a:r>
                        <a:rPr lang="it-IT" sz="1000" dirty="0">
                          <a:solidFill>
                            <a:schemeClr val="tx1"/>
                          </a:solidFill>
                          <a:effectLst/>
                          <a:latin typeface="CIDFont+F4"/>
                        </a:rPr>
                        <a:t>Art. 86 (Fermo di beni mobili registrati) </a:t>
                      </a:r>
                      <a:endParaRPr lang="it-IT" sz="1000" dirty="0">
                        <a:solidFill>
                          <a:schemeClr val="tx1"/>
                        </a:solidFill>
                        <a:effectLst/>
                      </a:endParaRPr>
                    </a:p>
                  </a:txBody>
                  <a:tcPr marL="77702" marR="77702" marT="38851" marB="38851" anchor="ctr">
                    <a:lnL w="12192" cap="flat" cmpd="sng" algn="ctr">
                      <a:solidFill>
                        <a:srgbClr val="FFFFFF"/>
                      </a:solidFill>
                      <a:prstDash val="solid"/>
                      <a:round/>
                      <a:headEnd type="none" w="med" len="med"/>
                      <a:tailEnd type="none" w="med" len="med"/>
                    </a:lnL>
                    <a:lnR w="12192" cap="flat" cmpd="sng" algn="ctr">
                      <a:solidFill>
                        <a:srgbClr val="FFFFFF"/>
                      </a:solidFill>
                      <a:prstDash val="solid"/>
                      <a:round/>
                      <a:headEnd type="none" w="med" len="med"/>
                      <a:tailEnd type="none" w="med" len="med"/>
                    </a:lnR>
                    <a:lnT w="12192"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3825699262"/>
                  </a:ext>
                </a:extLst>
              </a:tr>
            </a:tbl>
          </a:graphicData>
        </a:graphic>
      </p:graphicFrame>
      <p:sp>
        <p:nvSpPr>
          <p:cNvPr id="3" name="Rectangle 2">
            <a:extLst>
              <a:ext uri="{FF2B5EF4-FFF2-40B4-BE49-F238E27FC236}">
                <a16:creationId xmlns:a16="http://schemas.microsoft.com/office/drawing/2014/main" id="{CD125C7F-C2EE-425F-885E-87015AF28A8D}"/>
              </a:ext>
            </a:extLst>
          </p:cNvPr>
          <p:cNvSpPr/>
          <p:nvPr/>
        </p:nvSpPr>
        <p:spPr>
          <a:xfrm>
            <a:off x="1697382" y="1145217"/>
            <a:ext cx="9116832" cy="51224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TextBox 4">
            <a:extLst>
              <a:ext uri="{FF2B5EF4-FFF2-40B4-BE49-F238E27FC236}">
                <a16:creationId xmlns:a16="http://schemas.microsoft.com/office/drawing/2014/main" id="{FFC88AB9-A4A7-4543-AFC5-F1D4C857FA8C}"/>
              </a:ext>
            </a:extLst>
          </p:cNvPr>
          <p:cNvSpPr txBox="1"/>
          <p:nvPr/>
        </p:nvSpPr>
        <p:spPr>
          <a:xfrm>
            <a:off x="8814286" y="6420447"/>
            <a:ext cx="3233578" cy="276999"/>
          </a:xfrm>
          <a:prstGeom prst="rect">
            <a:avLst/>
          </a:prstGeom>
          <a:noFill/>
        </p:spPr>
        <p:txBody>
          <a:bodyPr wrap="none" rtlCol="0">
            <a:spAutoFit/>
          </a:bodyPr>
          <a:lstStyle/>
          <a:p>
            <a:r>
              <a:rPr lang="it-IT" sz="1200" b="1" i="1" dirty="0"/>
              <a:t>Studio Legale Tributario Avv. Alessandra Casari </a:t>
            </a:r>
          </a:p>
        </p:txBody>
      </p:sp>
      <p:sp>
        <p:nvSpPr>
          <p:cNvPr id="6" name="Segnaposto piè di pagina 5">
            <a:extLst>
              <a:ext uri="{FF2B5EF4-FFF2-40B4-BE49-F238E27FC236}">
                <a16:creationId xmlns:a16="http://schemas.microsoft.com/office/drawing/2014/main" id="{D45B77BC-B7DD-1F47-9071-90B57070D17B}"/>
              </a:ext>
            </a:extLst>
          </p:cNvPr>
          <p:cNvSpPr>
            <a:spLocks noGrp="1"/>
          </p:cNvSpPr>
          <p:nvPr>
            <p:ph type="ftr" sz="quarter" idx="11"/>
          </p:nvPr>
        </p:nvSpPr>
        <p:spPr/>
        <p:txBody>
          <a:bodyPr/>
          <a:lstStyle/>
          <a:p>
            <a:r>
              <a:rPr lang="it-IT" dirty="0"/>
              <a:t>9</a:t>
            </a:r>
          </a:p>
        </p:txBody>
      </p:sp>
    </p:spTree>
    <p:extLst>
      <p:ext uri="{BB962C8B-B14F-4D97-AF65-F5344CB8AC3E}">
        <p14:creationId xmlns:p14="http://schemas.microsoft.com/office/powerpoint/2010/main" val="114849149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1509</TotalTime>
  <Words>4858</Words>
  <Application>Microsoft Macintosh PowerPoint</Application>
  <PresentationFormat>Widescreen</PresentationFormat>
  <Paragraphs>275</Paragraphs>
  <Slides>45</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45</vt:i4>
      </vt:variant>
    </vt:vector>
  </HeadingPairs>
  <TitlesOfParts>
    <vt:vector size="51" baseType="lpstr">
      <vt:lpstr>Arial</vt:lpstr>
      <vt:lpstr>Calibri</vt:lpstr>
      <vt:lpstr>Calibri Light</vt:lpstr>
      <vt:lpstr>CIDFont+F4</vt:lpstr>
      <vt:lpstr>Wingdings</vt:lpstr>
      <vt:lpstr>Tema di Office</vt:lpstr>
      <vt:lpstr>Presentazione standard di PowerPoint</vt:lpstr>
      <vt:lpstr>RISCOSSIONE DELLE ENTRATE DEGLI ENTI LOCALI</vt:lpstr>
      <vt:lpstr>RISCOSSIONE DELLE ENTRATE DEGLI ENTI LOCALI</vt:lpstr>
      <vt:lpstr>RISCOSSIONE DELLE ENTRATE DEGLI ENTI LOCALI</vt:lpstr>
      <vt:lpstr>ART.36, COMMA 2, DEL D.L.248/1997</vt:lpstr>
      <vt:lpstr>ART. 7 COMMA 2, D.L. 70/2011  </vt:lpstr>
      <vt:lpstr>D:L. 209/2002- ART .4  </vt:lpstr>
      <vt:lpstr>RISCOSSIONE DELLE ENTRATE DEGLI ENTI LOCALI</vt:lpstr>
      <vt:lpstr>DPR 602/73 – TITOLO II –ART.45-86  </vt:lpstr>
      <vt:lpstr>RISPOSTA TELEFISCO </vt:lpstr>
      <vt:lpstr>INGIUNZIONE FISCALE</vt:lpstr>
      <vt:lpstr>INGIUNZIONE FISCALE</vt:lpstr>
      <vt:lpstr>COSA E’ L’INGIUNZIONE FISCALE O INGIUNZIONE DI PAGAMENTO?</vt:lpstr>
      <vt:lpstr>INGIUNZIONE QUALE TITOLO ESECUTIVO </vt:lpstr>
      <vt:lpstr>NATURA INGIUNZIONE</vt:lpstr>
      <vt:lpstr>ELEMENTI ESSENZIALI DELL’INGIUNZIONE (R.D. 639/1910 E ART.7 STATUTO DEL CONTRIBUENTE)</vt:lpstr>
      <vt:lpstr>I PRIVILEGI DELL’INGIUNZIONE </vt:lpstr>
      <vt:lpstr>I PRIVILEGI DELL’INGIUNZIONE</vt:lpstr>
      <vt:lpstr>I PRIVILEGI DELL’INGIUNZIONE</vt:lpstr>
      <vt:lpstr>TERMINI PER L’ESECUZIONE</vt:lpstr>
      <vt:lpstr>IMPUGNAZIONE</vt:lpstr>
      <vt:lpstr>Presentazione standard di PowerPoint</vt:lpstr>
      <vt:lpstr>AZIONE ESECUTIVA PER RECUPERO SANZIONI AMMINISTRATIVE STRADALI</vt:lpstr>
      <vt:lpstr>RISCOSSIONE SANZIONI AMMINISTRATIVE CON AFFIDAMENTO AL CONCESSIONARIO DELLA RISCOSSIONE</vt:lpstr>
      <vt:lpstr>PRESCRIZIONE  E DECADENZA</vt:lpstr>
      <vt:lpstr>MISURE CAUTELARI</vt:lpstr>
      <vt:lpstr> IL FERMO  AMMINISTRATIVO</vt:lpstr>
      <vt:lpstr>Presentazione standard di PowerPoint</vt:lpstr>
      <vt:lpstr>IL FERMO AMMINISTRATIVO</vt:lpstr>
      <vt:lpstr>IL FERMO AMMINISTRATIVO</vt:lpstr>
      <vt:lpstr>IL FERMO AMMINISTRATIVO</vt:lpstr>
      <vt:lpstr>L’IPOTECA</vt:lpstr>
      <vt:lpstr>L’IPOTECA</vt:lpstr>
      <vt:lpstr>IPOTECA ESATTORIALE E INGIUNZIONE </vt:lpstr>
      <vt:lpstr>Presentazione standard di PowerPoint</vt:lpstr>
      <vt:lpstr>DEBITI SOTTO I 1.000 EURO</vt:lpstr>
      <vt:lpstr>PROCEDURE ESECUTIVE</vt:lpstr>
      <vt:lpstr>PIGNORAMENTO MOBILIARE</vt:lpstr>
      <vt:lpstr>PIGNORAMENTO CREDITI PRESSO TERZI</vt:lpstr>
      <vt:lpstr>LIMITI DI PIGNORABILITA’ STIPENDIO, SALARIO E PENSIONE </vt:lpstr>
      <vt:lpstr>PIGNORAMENTO IMMOBILIARE</vt:lpstr>
      <vt:lpstr>ART.1 COMMA 537 E SS DELLA LEGGE 228/2012</vt:lpstr>
      <vt:lpstr>ART.1 COMMA 537 E SS DELLA LEGGE 228/2012</vt:lpstr>
      <vt:lpstr>ART.1 COMMA 537 E SS DELLA LEGGE 228/2012</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Alessandra Casari</dc:creator>
  <cp:lastModifiedBy>Studio Scardovelli</cp:lastModifiedBy>
  <cp:revision>86</cp:revision>
  <cp:lastPrinted>2020-03-01T11:57:18Z</cp:lastPrinted>
  <dcterms:created xsi:type="dcterms:W3CDTF">2020-02-28T14:05:21Z</dcterms:created>
  <dcterms:modified xsi:type="dcterms:W3CDTF">2020-03-01T12:08:23Z</dcterms:modified>
</cp:coreProperties>
</file>